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73" r:id="rId8"/>
    <p:sldId id="262" r:id="rId9"/>
    <p:sldId id="263" r:id="rId10"/>
    <p:sldId id="264" r:id="rId11"/>
    <p:sldId id="265" r:id="rId12"/>
    <p:sldId id="266" r:id="rId13"/>
    <p:sldId id="267" r:id="rId14"/>
    <p:sldId id="268" r:id="rId15"/>
    <p:sldId id="271" r:id="rId16"/>
    <p:sldId id="272" r:id="rId17"/>
  </p:sldIdLst>
  <p:sldSz cx="18288000" cy="10287000"/>
  <p:notesSz cx="6858000" cy="9144000"/>
  <p:embeddedFontLst>
    <p:embeddedFont>
      <p:font typeface="Arimo" panose="020B0604020202020204" pitchFamily="34" charset="0"/>
      <p:regular r:id="rId19"/>
    </p:embeddedFont>
    <p:embeddedFont>
      <p:font typeface="Calibri" panose="020F0502020204030204" pitchFamily="34" charset="0"/>
      <p:regular r:id="rId20"/>
      <p:bold r:id="rId21"/>
      <p:italic r:id="rId22"/>
      <p:boldItalic r:id="rId23"/>
    </p:embeddedFont>
    <p:embeddedFont>
      <p:font typeface="Open Sans 1" panose="020B0606030504020204" pitchFamily="34" charset="0"/>
      <p:regular r:id="rId24"/>
    </p:embeddedFont>
    <p:embeddedFont>
      <p:font typeface="Open Sans 1 Bold" panose="020B0806030504020204" pitchFamily="34" charset="0"/>
      <p:regular r:id="rId25"/>
      <p:bold r:id="rId26"/>
    </p:embeddedFont>
    <p:embeddedFont>
      <p:font typeface="Open Sans 1 Italics" panose="020B0606030504020204" pitchFamily="34" charset="0"/>
      <p:regular r:id="rId27"/>
      <p:italic r:id="rId28"/>
    </p:embeddedFont>
    <p:embeddedFont>
      <p:font typeface="Open Sans Extra Bold" panose="020B0906030804020204" pitchFamily="3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57444" autoAdjust="0"/>
  </p:normalViewPr>
  <p:slideViewPr>
    <p:cSldViewPr>
      <p:cViewPr varScale="1">
        <p:scale>
          <a:sx n="42" d="100"/>
          <a:sy n="42" d="100"/>
        </p:scale>
        <p:origin x="2440"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eg>
</file>

<file path=ppt/media/image2.tiff>
</file>

<file path=ppt/media/image3.jpeg>
</file>

<file path=ppt/media/image4.tiff>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1FACE-6827-BC42-BC97-7468F8E4E3E8}" type="datetimeFigureOut">
              <a:rPr lang="en-GT" smtClean="0"/>
              <a:t>5/8/21</a:t>
            </a:fld>
            <a:endParaRPr lang="en-G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839933-4DF3-5A4F-9CCE-2CBD83407E2F}" type="slidenum">
              <a:rPr lang="en-GT" smtClean="0"/>
              <a:t>‹#›</a:t>
            </a:fld>
            <a:endParaRPr lang="en-GT"/>
          </a:p>
        </p:txBody>
      </p:sp>
    </p:spTree>
    <p:extLst>
      <p:ext uri="{BB962C8B-B14F-4D97-AF65-F5344CB8AC3E}">
        <p14:creationId xmlns:p14="http://schemas.microsoft.com/office/powerpoint/2010/main" val="1806930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B6839933-4DF3-5A4F-9CCE-2CBD83407E2F}" type="slidenum">
              <a:rPr lang="en-GT" smtClean="0"/>
              <a:t>2</a:t>
            </a:fld>
            <a:endParaRPr lang="en-GT"/>
          </a:p>
        </p:txBody>
      </p:sp>
    </p:spTree>
    <p:extLst>
      <p:ext uri="{BB962C8B-B14F-4D97-AF65-F5344CB8AC3E}">
        <p14:creationId xmlns:p14="http://schemas.microsoft.com/office/powerpoint/2010/main" val="3402444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B6839933-4DF3-5A4F-9CCE-2CBD83407E2F}" type="slidenum">
              <a:rPr lang="en-GT" smtClean="0"/>
              <a:t>4</a:t>
            </a:fld>
            <a:endParaRPr lang="en-GT"/>
          </a:p>
        </p:txBody>
      </p:sp>
    </p:spTree>
    <p:extLst>
      <p:ext uri="{BB962C8B-B14F-4D97-AF65-F5344CB8AC3E}">
        <p14:creationId xmlns:p14="http://schemas.microsoft.com/office/powerpoint/2010/main" val="904868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Open Sans 1"/>
              </a:rPr>
              <a:t>Before we try to figure out what is the best team set assignment, we have to get a better idea of the full scope of the project.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Open Sans 1"/>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Open Sans 1"/>
              </a:rPr>
              <a:t>With 100 people we can find a total of 3.921M unique possible team assignment.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Open Sans 1"/>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Open Sans 1"/>
              </a:rPr>
              <a:t>Therefore, any calculation on that whole set would be very time-consuming.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Open Sans 1"/>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Open Sans 1"/>
              </a:rPr>
              <a:t>That is why we decided to use smaller sets at first for testing. 1 set for testing the penalty function, then 20 choose 4  for the model. 20 choose 4 gives 4845 possible combinations making any processing much faster. </a:t>
            </a:r>
          </a:p>
          <a:p>
            <a:endParaRPr lang="en-GT" dirty="0"/>
          </a:p>
        </p:txBody>
      </p:sp>
      <p:sp>
        <p:nvSpPr>
          <p:cNvPr id="4" name="Slide Number Placeholder 3"/>
          <p:cNvSpPr>
            <a:spLocks noGrp="1"/>
          </p:cNvSpPr>
          <p:nvPr>
            <p:ph type="sldNum" sz="quarter" idx="5"/>
          </p:nvPr>
        </p:nvSpPr>
        <p:spPr/>
        <p:txBody>
          <a:bodyPr/>
          <a:lstStyle/>
          <a:p>
            <a:fld id="{B6839933-4DF3-5A4F-9CCE-2CBD83407E2F}" type="slidenum">
              <a:rPr lang="en-GT" smtClean="0"/>
              <a:t>6</a:t>
            </a:fld>
            <a:endParaRPr lang="en-GT"/>
          </a:p>
        </p:txBody>
      </p:sp>
    </p:spTree>
    <p:extLst>
      <p:ext uri="{BB962C8B-B14F-4D97-AF65-F5344CB8AC3E}">
        <p14:creationId xmlns:p14="http://schemas.microsoft.com/office/powerpoint/2010/main" val="1211316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B6839933-4DF3-5A4F-9CCE-2CBD83407E2F}" type="slidenum">
              <a:rPr lang="en-GT" smtClean="0"/>
              <a:t>12</a:t>
            </a:fld>
            <a:endParaRPr lang="en-GT"/>
          </a:p>
        </p:txBody>
      </p:sp>
    </p:spTree>
    <p:extLst>
      <p:ext uri="{BB962C8B-B14F-4D97-AF65-F5344CB8AC3E}">
        <p14:creationId xmlns:p14="http://schemas.microsoft.com/office/powerpoint/2010/main" val="3134549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3639"/>
              </a:lnSpc>
            </a:pPr>
            <a:r>
              <a:rPr lang="en-US" sz="1200" dirty="0">
                <a:solidFill>
                  <a:srgbClr val="000000"/>
                </a:solidFill>
                <a:latin typeface="Open Sans 1"/>
              </a:rPr>
              <a:t>First of all, we worked under the assumption that all the constraints are equal. We can easily give importance to one constraint over the other, by modifying its multiplier in the penalty function. </a:t>
            </a:r>
          </a:p>
          <a:p>
            <a:pPr>
              <a:lnSpc>
                <a:spcPts val="3639"/>
              </a:lnSpc>
            </a:pPr>
            <a:endParaRPr lang="en-US" sz="1200" dirty="0">
              <a:solidFill>
                <a:srgbClr val="000000"/>
              </a:solidFill>
              <a:latin typeface="Open Sans 1"/>
            </a:endParaRPr>
          </a:p>
          <a:p>
            <a:pPr>
              <a:lnSpc>
                <a:spcPts val="3639"/>
              </a:lnSpc>
            </a:pPr>
            <a:r>
              <a:rPr lang="en-US" sz="1200" dirty="0">
                <a:solidFill>
                  <a:srgbClr val="000000"/>
                </a:solidFill>
                <a:latin typeface="Open Sans 1"/>
              </a:rPr>
              <a:t>Our Penalty function returns the sum of all the constraints, however we noticed that some of them by default had higher values. This meant that they were not weighed equally. In order to fix that, we simply divided each constraint by its maximum potential value. this made each constraint have the same weight of 1.</a:t>
            </a:r>
          </a:p>
          <a:p>
            <a:pPr>
              <a:lnSpc>
                <a:spcPts val="3639"/>
              </a:lnSpc>
            </a:pPr>
            <a:endParaRPr lang="en-US" sz="1200" dirty="0">
              <a:solidFill>
                <a:srgbClr val="000000"/>
              </a:solidFill>
              <a:latin typeface="Open Sans 1"/>
            </a:endParaRPr>
          </a:p>
          <a:p>
            <a:pPr>
              <a:lnSpc>
                <a:spcPts val="3639"/>
              </a:lnSpc>
            </a:pPr>
            <a:endParaRPr lang="en-US" sz="1200" dirty="0">
              <a:solidFill>
                <a:srgbClr val="000000"/>
              </a:solidFill>
              <a:latin typeface="Open Sans 1"/>
            </a:endParaRPr>
          </a:p>
          <a:p>
            <a:pPr>
              <a:lnSpc>
                <a:spcPts val="3639"/>
              </a:lnSpc>
            </a:pPr>
            <a:r>
              <a:rPr lang="en-US" sz="1200" dirty="0">
                <a:solidFill>
                  <a:srgbClr val="000000"/>
                </a:solidFill>
                <a:latin typeface="Open Sans 1"/>
              </a:rPr>
              <a:t>We then managed to create a list of all the possible team combinations, and our definition function works and gives a penalty score to each possible team combination. </a:t>
            </a:r>
          </a:p>
          <a:p>
            <a:pPr>
              <a:lnSpc>
                <a:spcPts val="3639"/>
              </a:lnSpc>
            </a:pPr>
            <a:r>
              <a:rPr lang="en-US" sz="1200" dirty="0">
                <a:solidFill>
                  <a:srgbClr val="000000"/>
                </a:solidFill>
                <a:latin typeface="Open Sans 1"/>
              </a:rPr>
              <a:t>However, it would still be hard to get the best set of 25 teams, while making sure that the teams are not redundant ( out of all the 3.9 million combinations ), while making sure that the people inside those 25 teams are not reused again. </a:t>
            </a:r>
          </a:p>
          <a:p>
            <a:pPr>
              <a:lnSpc>
                <a:spcPts val="3639"/>
              </a:lnSpc>
            </a:pPr>
            <a:endParaRPr lang="en-US" sz="1200" dirty="0">
              <a:solidFill>
                <a:srgbClr val="000000"/>
              </a:solidFill>
              <a:latin typeface="Open Sans 1"/>
            </a:endParaRPr>
          </a:p>
          <a:p>
            <a:pPr>
              <a:lnSpc>
                <a:spcPts val="3639"/>
              </a:lnSpc>
            </a:pPr>
            <a:r>
              <a:rPr lang="en-US" sz="1200" dirty="0">
                <a:solidFill>
                  <a:srgbClr val="000000"/>
                </a:solidFill>
                <a:latin typeface="Open Sans 1"/>
              </a:rPr>
              <a:t>Hence our need for creating a model that would do it for us.</a:t>
            </a:r>
          </a:p>
          <a:p>
            <a:endParaRPr lang="en-GT" dirty="0"/>
          </a:p>
        </p:txBody>
      </p:sp>
      <p:sp>
        <p:nvSpPr>
          <p:cNvPr id="4" name="Slide Number Placeholder 3"/>
          <p:cNvSpPr>
            <a:spLocks noGrp="1"/>
          </p:cNvSpPr>
          <p:nvPr>
            <p:ph type="sldNum" sz="quarter" idx="5"/>
          </p:nvPr>
        </p:nvSpPr>
        <p:spPr/>
        <p:txBody>
          <a:bodyPr/>
          <a:lstStyle/>
          <a:p>
            <a:fld id="{B6839933-4DF3-5A4F-9CCE-2CBD83407E2F}" type="slidenum">
              <a:rPr lang="en-GT" smtClean="0"/>
              <a:t>13</a:t>
            </a:fld>
            <a:endParaRPr lang="en-GT"/>
          </a:p>
        </p:txBody>
      </p:sp>
    </p:spTree>
    <p:extLst>
      <p:ext uri="{BB962C8B-B14F-4D97-AF65-F5344CB8AC3E}">
        <p14:creationId xmlns:p14="http://schemas.microsoft.com/office/powerpoint/2010/main" val="2645487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model we created consists of 5 steps: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step: is to create a binary variable to state that a team setting is used and take 2 values, 1 if the team is in the solution, zero otherwise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step 2: is part of the model definition and uses </a:t>
            </a:r>
            <a:r>
              <a:rPr lang="en-US" sz="1200" kern="1200" dirty="0" err="1">
                <a:solidFill>
                  <a:schemeClr val="tx1"/>
                </a:solidFill>
                <a:effectLst/>
                <a:latin typeface="+mn-lt"/>
                <a:ea typeface="+mn-ea"/>
                <a:cs typeface="+mn-cs"/>
              </a:rPr>
              <a:t>lpMinimize</a:t>
            </a:r>
            <a:r>
              <a:rPr lang="en-US" sz="1200" kern="1200" dirty="0">
                <a:solidFill>
                  <a:schemeClr val="tx1"/>
                </a:solidFill>
                <a:effectLst/>
                <a:latin typeface="+mn-lt"/>
                <a:ea typeface="+mn-ea"/>
                <a:cs typeface="+mn-cs"/>
              </a:rPr>
              <a:t> to figure out the lowest penalty scores to be used in our final solution. In addition, we call the penalty function and loop it over every possible combination in this step too.</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step 3:  is to specify the maximum number of teams, so it doesn't go over that. If we use 100 people, we specify 25 teams, if we tested with 20 choose 4 the maximum number of teams is 5.</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step 4: is to make sure that an employee can only be assigned to one and only one team</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Step5:</a:t>
            </a:r>
          </a:p>
          <a:p>
            <a:r>
              <a:rPr lang="en-US" sz="1200" kern="1200" dirty="0">
                <a:solidFill>
                  <a:schemeClr val="tx1"/>
                </a:solidFill>
                <a:effectLst/>
                <a:latin typeface="+mn-lt"/>
                <a:ea typeface="+mn-ea"/>
                <a:cs typeface="+mn-cs"/>
              </a:rPr>
              <a:t>we then use solver which runs the previous 4 steps and we output the result in a formatted dataframe that contains the team combinations with their respective penalty scores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other words, if using 100 choose 4, The dataframe created contains the 25 unique teams with the lowest penalty scores.</a:t>
            </a:r>
            <a:endParaRPr lang="en-GT" dirty="0"/>
          </a:p>
        </p:txBody>
      </p:sp>
      <p:sp>
        <p:nvSpPr>
          <p:cNvPr id="4" name="Slide Number Placeholder 3"/>
          <p:cNvSpPr>
            <a:spLocks noGrp="1"/>
          </p:cNvSpPr>
          <p:nvPr>
            <p:ph type="sldNum" sz="quarter" idx="5"/>
          </p:nvPr>
        </p:nvSpPr>
        <p:spPr/>
        <p:txBody>
          <a:bodyPr/>
          <a:lstStyle/>
          <a:p>
            <a:fld id="{B6839933-4DF3-5A4F-9CCE-2CBD83407E2F}" type="slidenum">
              <a:rPr lang="en-GT" smtClean="0"/>
              <a:t>14</a:t>
            </a:fld>
            <a:endParaRPr lang="en-GT"/>
          </a:p>
        </p:txBody>
      </p:sp>
    </p:spTree>
    <p:extLst>
      <p:ext uri="{BB962C8B-B14F-4D97-AF65-F5344CB8AC3E}">
        <p14:creationId xmlns:p14="http://schemas.microsoft.com/office/powerpoint/2010/main" val="914345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final output had 3.9M combinations, we estimated the total run time to be approximately 3h45mins.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efficiency purposes and to check if the model was working, we didn’t run the model on 100 choose 4 in the beginning.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started by testing it on a smaller subset (20 choose 4) which represented 4845 possible team combinations. Once this worked, we knew it would also work for 100 choose 4.</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result for 20 choose 4 is on the right side, it has 5 unique teams as you can only have that many teams of 4 in a total group of 20 people.</a:t>
            </a:r>
          </a:p>
          <a:p>
            <a:r>
              <a:rPr lang="en-US" sz="1200" kern="1200" dirty="0">
                <a:solidFill>
                  <a:schemeClr val="tx1"/>
                </a:solidFill>
                <a:effectLst/>
                <a:latin typeface="+mn-lt"/>
                <a:ea typeface="+mn-ea"/>
                <a:cs typeface="+mn-cs"/>
              </a:rPr>
              <a:t>On the left side we have the best possible team assignment out of the 3,9M possible team combinations. They consists of 25 unique teams that individual have the lowest penalty scores</a:t>
            </a:r>
          </a:p>
          <a:p>
            <a:endParaRPr lang="en-US" dirty="0"/>
          </a:p>
          <a:p>
            <a:endParaRPr lang="en-GT" dirty="0"/>
          </a:p>
        </p:txBody>
      </p:sp>
      <p:sp>
        <p:nvSpPr>
          <p:cNvPr id="4" name="Slide Number Placeholder 3"/>
          <p:cNvSpPr>
            <a:spLocks noGrp="1"/>
          </p:cNvSpPr>
          <p:nvPr>
            <p:ph type="sldNum" sz="quarter" idx="5"/>
          </p:nvPr>
        </p:nvSpPr>
        <p:spPr/>
        <p:txBody>
          <a:bodyPr/>
          <a:lstStyle/>
          <a:p>
            <a:fld id="{B6839933-4DF3-5A4F-9CCE-2CBD83407E2F}" type="slidenum">
              <a:rPr lang="en-GT" smtClean="0"/>
              <a:t>15</a:t>
            </a:fld>
            <a:endParaRPr lang="en-GT"/>
          </a:p>
        </p:txBody>
      </p:sp>
    </p:spTree>
    <p:extLst>
      <p:ext uri="{BB962C8B-B14F-4D97-AF65-F5344CB8AC3E}">
        <p14:creationId xmlns:p14="http://schemas.microsoft.com/office/powerpoint/2010/main" val="765138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clear limitations to our method. In fact, our approach is basically brute forcing the problem to find the best possible outcome.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however, since the problem has an exponential factor to it, as the maximum number of teams increases, it will be exponentially longer and longer to solve the problem.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say we were hired by another company that had 1000 employees and wanted us to do the same thing with teams of 4, there would be a total of 40 billion unique team combinations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possible </a:t>
            </a:r>
            <a:r>
              <a:rPr lang="en-US" sz="1200" kern="1200">
                <a:solidFill>
                  <a:schemeClr val="tx1"/>
                </a:solidFill>
                <a:effectLst/>
                <a:latin typeface="+mn-lt"/>
                <a:ea typeface="+mn-ea"/>
                <a:cs typeface="+mn-cs"/>
              </a:rPr>
              <a:t>solutions: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find another approach that doesn’t have an exponential growth but rather a linear one!</a:t>
            </a:r>
          </a:p>
          <a:p>
            <a:r>
              <a:rPr lang="en-US" sz="1200" kern="1200" dirty="0">
                <a:solidFill>
                  <a:schemeClr val="tx1"/>
                </a:solidFill>
                <a:effectLst/>
                <a:latin typeface="+mn-lt"/>
                <a:ea typeface="+mn-ea"/>
                <a:cs typeface="+mn-cs"/>
              </a:rPr>
              <a:t>use a quantum computer as the number of operations a quantum computer can perform grows exponentially.</a:t>
            </a:r>
          </a:p>
        </p:txBody>
      </p:sp>
      <p:sp>
        <p:nvSpPr>
          <p:cNvPr id="4" name="Slide Number Placeholder 3"/>
          <p:cNvSpPr>
            <a:spLocks noGrp="1"/>
          </p:cNvSpPr>
          <p:nvPr>
            <p:ph type="sldNum" sz="quarter" idx="5"/>
          </p:nvPr>
        </p:nvSpPr>
        <p:spPr/>
        <p:txBody>
          <a:bodyPr/>
          <a:lstStyle/>
          <a:p>
            <a:fld id="{B6839933-4DF3-5A4F-9CCE-2CBD83407E2F}" type="slidenum">
              <a:rPr lang="en-GT" smtClean="0"/>
              <a:t>16</a:t>
            </a:fld>
            <a:endParaRPr lang="en-GT"/>
          </a:p>
        </p:txBody>
      </p:sp>
    </p:spTree>
    <p:extLst>
      <p:ext uri="{BB962C8B-B14F-4D97-AF65-F5344CB8AC3E}">
        <p14:creationId xmlns:p14="http://schemas.microsoft.com/office/powerpoint/2010/main" val="2456348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028700" y="1028700"/>
            <a:ext cx="4205889" cy="8229600"/>
          </a:xfrm>
          <a:prstGeom prst="rect">
            <a:avLst/>
          </a:prstGeom>
          <a:solidFill>
            <a:srgbClr val="000000">
              <a:alpha val="4705"/>
            </a:srgbClr>
          </a:solidFill>
        </p:spPr>
      </p:sp>
      <p:sp>
        <p:nvSpPr>
          <p:cNvPr id="3" name="AutoShape 3"/>
          <p:cNvSpPr/>
          <p:nvPr/>
        </p:nvSpPr>
        <p:spPr>
          <a:xfrm>
            <a:off x="16083732" y="7611907"/>
            <a:ext cx="1175568" cy="255191"/>
          </a:xfrm>
          <a:prstGeom prst="rect">
            <a:avLst/>
          </a:prstGeom>
          <a:solidFill>
            <a:srgbClr val="000000"/>
          </a:solidFill>
        </p:spPr>
      </p:sp>
      <p:pic>
        <p:nvPicPr>
          <p:cNvPr id="4" name="Picture 4"/>
          <p:cNvPicPr>
            <a:picLocks noChangeAspect="1"/>
          </p:cNvPicPr>
          <p:nvPr/>
        </p:nvPicPr>
        <p:blipFill>
          <a:blip r:embed="rId2"/>
          <a:srcRect r="8986"/>
          <a:stretch>
            <a:fillRect/>
          </a:stretch>
        </p:blipFill>
        <p:spPr>
          <a:xfrm>
            <a:off x="297090" y="3129026"/>
            <a:ext cx="6877981" cy="5044344"/>
          </a:xfrm>
          <a:prstGeom prst="rect">
            <a:avLst/>
          </a:prstGeom>
        </p:spPr>
      </p:pic>
      <p:sp>
        <p:nvSpPr>
          <p:cNvPr id="5" name="TextBox 5"/>
          <p:cNvSpPr txBox="1"/>
          <p:nvPr/>
        </p:nvSpPr>
        <p:spPr>
          <a:xfrm>
            <a:off x="1745742" y="1602628"/>
            <a:ext cx="1825794" cy="1526397"/>
          </a:xfrm>
          <a:prstGeom prst="rect">
            <a:avLst/>
          </a:prstGeom>
        </p:spPr>
        <p:txBody>
          <a:bodyPr lIns="0" tIns="0" rIns="0" bIns="0" rtlCol="0" anchor="t">
            <a:spAutoFit/>
          </a:bodyPr>
          <a:lstStyle/>
          <a:p>
            <a:pPr>
              <a:lnSpc>
                <a:spcPts val="12599"/>
              </a:lnSpc>
              <a:spcBef>
                <a:spcPct val="0"/>
              </a:spcBef>
            </a:pPr>
            <a:r>
              <a:rPr lang="en-US" sz="8999">
                <a:solidFill>
                  <a:srgbClr val="000000"/>
                </a:solidFill>
                <a:latin typeface="Open Sans 1 Bold"/>
              </a:rPr>
              <a:t>/01</a:t>
            </a:r>
          </a:p>
        </p:txBody>
      </p:sp>
      <p:sp>
        <p:nvSpPr>
          <p:cNvPr id="6" name="TextBox 6"/>
          <p:cNvSpPr txBox="1"/>
          <p:nvPr/>
        </p:nvSpPr>
        <p:spPr>
          <a:xfrm>
            <a:off x="7322682" y="3842058"/>
            <a:ext cx="10540281" cy="1657350"/>
          </a:xfrm>
          <a:prstGeom prst="rect">
            <a:avLst/>
          </a:prstGeom>
        </p:spPr>
        <p:txBody>
          <a:bodyPr lIns="0" tIns="0" rIns="0" bIns="0" rtlCol="0" anchor="t">
            <a:spAutoFit/>
          </a:bodyPr>
          <a:lstStyle/>
          <a:p>
            <a:pPr>
              <a:lnSpc>
                <a:spcPts val="13079"/>
              </a:lnSpc>
            </a:pPr>
            <a:r>
              <a:rPr lang="en-US" sz="10899">
                <a:solidFill>
                  <a:srgbClr val="000000"/>
                </a:solidFill>
                <a:latin typeface="Open Sans 1 Bold"/>
              </a:rPr>
              <a:t>TEAMBULDING</a:t>
            </a:r>
          </a:p>
        </p:txBody>
      </p:sp>
      <p:sp>
        <p:nvSpPr>
          <p:cNvPr id="7" name="TextBox 7"/>
          <p:cNvSpPr txBox="1"/>
          <p:nvPr/>
        </p:nvSpPr>
        <p:spPr>
          <a:xfrm>
            <a:off x="10489794" y="1414078"/>
            <a:ext cx="6769506" cy="339855"/>
          </a:xfrm>
          <a:prstGeom prst="rect">
            <a:avLst/>
          </a:prstGeom>
        </p:spPr>
        <p:txBody>
          <a:bodyPr lIns="0" tIns="0" rIns="0" bIns="0" rtlCol="0" anchor="t">
            <a:spAutoFit/>
          </a:bodyPr>
          <a:lstStyle/>
          <a:p>
            <a:pPr algn="r">
              <a:lnSpc>
                <a:spcPts val="2760"/>
              </a:lnSpc>
            </a:pPr>
            <a:r>
              <a:rPr lang="en-US" sz="2300">
                <a:solidFill>
                  <a:srgbClr val="000000"/>
                </a:solidFill>
                <a:latin typeface="Open Sans 1"/>
              </a:rPr>
              <a:t>HULT INTERNATIONAL BUSINESS SCHOOL</a:t>
            </a:r>
          </a:p>
        </p:txBody>
      </p:sp>
      <p:sp>
        <p:nvSpPr>
          <p:cNvPr id="9" name="TextBox 9"/>
          <p:cNvSpPr txBox="1"/>
          <p:nvPr/>
        </p:nvSpPr>
        <p:spPr>
          <a:xfrm>
            <a:off x="12850798" y="8951402"/>
            <a:ext cx="4551989" cy="306898"/>
          </a:xfrm>
          <a:prstGeom prst="rect">
            <a:avLst/>
          </a:prstGeom>
        </p:spPr>
        <p:txBody>
          <a:bodyPr lIns="0" tIns="0" rIns="0" bIns="0" rtlCol="0" anchor="t">
            <a:spAutoFit/>
          </a:bodyPr>
          <a:lstStyle/>
          <a:p>
            <a:pPr algn="r">
              <a:lnSpc>
                <a:spcPts val="2400"/>
              </a:lnSpc>
            </a:pPr>
            <a:r>
              <a:rPr lang="en-US" sz="2000" spc="100">
                <a:solidFill>
                  <a:srgbClr val="000000"/>
                </a:solidFill>
                <a:latin typeface="Open Sans 1"/>
              </a:rPr>
              <a:t>Data Optimization| 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12" name="AutoShape 3">
            <a:extLst>
              <a:ext uri="{FF2B5EF4-FFF2-40B4-BE49-F238E27FC236}">
                <a16:creationId xmlns:a16="http://schemas.microsoft.com/office/drawing/2014/main" id="{28C98774-5792-2F49-BA29-1E9C743DAE1D}"/>
              </a:ext>
            </a:extLst>
          </p:cNvPr>
          <p:cNvSpPr/>
          <p:nvPr/>
        </p:nvSpPr>
        <p:spPr>
          <a:xfrm>
            <a:off x="9634924" y="6696306"/>
            <a:ext cx="7510076" cy="2794615"/>
          </a:xfrm>
          <a:prstGeom prst="rect">
            <a:avLst/>
          </a:prstGeom>
          <a:solidFill>
            <a:srgbClr val="000000">
              <a:alpha val="4705"/>
            </a:srgbClr>
          </a:solidFill>
        </p:spPr>
        <p:txBody>
          <a:bodyPr/>
          <a:lstStyle/>
          <a:p>
            <a:endParaRPr lang="en-TW" dirty="0"/>
          </a:p>
        </p:txBody>
      </p:sp>
      <p:sp>
        <p:nvSpPr>
          <p:cNvPr id="11" name="AutoShape 2">
            <a:extLst>
              <a:ext uri="{FF2B5EF4-FFF2-40B4-BE49-F238E27FC236}">
                <a16:creationId xmlns:a16="http://schemas.microsoft.com/office/drawing/2014/main" id="{00A51B9A-FAEB-3B4B-9A36-ADCD97F7533D}"/>
              </a:ext>
            </a:extLst>
          </p:cNvPr>
          <p:cNvSpPr/>
          <p:nvPr/>
        </p:nvSpPr>
        <p:spPr>
          <a:xfrm>
            <a:off x="1657873" y="2105646"/>
            <a:ext cx="7710252" cy="4590661"/>
          </a:xfrm>
          <a:prstGeom prst="rect">
            <a:avLst/>
          </a:prstGeom>
          <a:solidFill>
            <a:srgbClr val="000000">
              <a:alpha val="4705"/>
            </a:srgbClr>
          </a:solidFill>
        </p:spPr>
        <p:txBody>
          <a:bodyPr/>
          <a:lstStyle/>
          <a:p>
            <a:endParaRPr lang="en-TW" dirty="0"/>
          </a:p>
        </p:txBody>
      </p:sp>
      <p:sp>
        <p:nvSpPr>
          <p:cNvPr id="4" name="TextBox 4"/>
          <p:cNvSpPr txBox="1"/>
          <p:nvPr/>
        </p:nvSpPr>
        <p:spPr>
          <a:xfrm>
            <a:off x="2343011" y="4400976"/>
            <a:ext cx="6339975" cy="1355628"/>
          </a:xfrm>
          <a:prstGeom prst="rect">
            <a:avLst/>
          </a:prstGeom>
        </p:spPr>
        <p:txBody>
          <a:bodyPr wrap="square" lIns="0" tIns="0" rIns="0" bIns="0" rtlCol="0" anchor="t">
            <a:spAutoFit/>
          </a:bodyPr>
          <a:lstStyle/>
          <a:p>
            <a:pPr algn="just">
              <a:lnSpc>
                <a:spcPts val="3639"/>
              </a:lnSpc>
            </a:pPr>
            <a:r>
              <a:rPr lang="en-US" sz="2599" dirty="0">
                <a:solidFill>
                  <a:srgbClr val="000000"/>
                </a:solidFill>
                <a:latin typeface="Open Sans 1"/>
              </a:rPr>
              <a:t>We want teams to have an average experience that is as close as the average experience of the whole population.</a:t>
            </a:r>
          </a:p>
        </p:txBody>
      </p:sp>
      <p:sp>
        <p:nvSpPr>
          <p:cNvPr id="5" name="TextBox 5"/>
          <p:cNvSpPr txBox="1"/>
          <p:nvPr/>
        </p:nvSpPr>
        <p:spPr>
          <a:xfrm>
            <a:off x="2380182" y="2483785"/>
            <a:ext cx="5343518" cy="1386029"/>
          </a:xfrm>
          <a:prstGeom prst="rect">
            <a:avLst/>
          </a:prstGeom>
        </p:spPr>
        <p:txBody>
          <a:bodyPr lIns="0" tIns="0" rIns="0" bIns="0" rtlCol="0" anchor="t">
            <a:spAutoFit/>
          </a:bodyPr>
          <a:lstStyle/>
          <a:p>
            <a:pPr>
              <a:lnSpc>
                <a:spcPts val="5600"/>
              </a:lnSpc>
            </a:pPr>
            <a:r>
              <a:rPr lang="en-US" sz="4000" dirty="0">
                <a:solidFill>
                  <a:srgbClr val="000000"/>
                </a:solidFill>
                <a:latin typeface="Open Sans 1 Bold"/>
              </a:rPr>
              <a:t>Constraint 3: </a:t>
            </a:r>
          </a:p>
          <a:p>
            <a:pPr>
              <a:lnSpc>
                <a:spcPts val="5600"/>
              </a:lnSpc>
            </a:pPr>
            <a:r>
              <a:rPr lang="en-US" sz="4000" dirty="0">
                <a:solidFill>
                  <a:srgbClr val="000000"/>
                </a:solidFill>
                <a:latin typeface="Open Sans 1 Bold"/>
              </a:rPr>
              <a:t>Years of Experience</a:t>
            </a:r>
          </a:p>
        </p:txBody>
      </p:sp>
      <p:sp>
        <p:nvSpPr>
          <p:cNvPr id="8" name="TextBox 8"/>
          <p:cNvSpPr txBox="1"/>
          <p:nvPr/>
        </p:nvSpPr>
        <p:spPr>
          <a:xfrm>
            <a:off x="10471054" y="7445472"/>
            <a:ext cx="6369146" cy="1355628"/>
          </a:xfrm>
          <a:prstGeom prst="rect">
            <a:avLst/>
          </a:prstGeom>
        </p:spPr>
        <p:txBody>
          <a:bodyPr wrap="square" lIns="0" tIns="0" rIns="0" bIns="0" rtlCol="0" anchor="t">
            <a:spAutoFit/>
          </a:bodyPr>
          <a:lstStyle/>
          <a:p>
            <a:pPr>
              <a:lnSpc>
                <a:spcPts val="3639"/>
              </a:lnSpc>
            </a:pPr>
            <a:r>
              <a:rPr lang="en-US" sz="2599" b="1" dirty="0">
                <a:solidFill>
                  <a:srgbClr val="000000"/>
                </a:solidFill>
                <a:latin typeface="Open Sans 1 Italics"/>
              </a:rPr>
              <a:t>Formula:</a:t>
            </a:r>
          </a:p>
          <a:p>
            <a:pPr>
              <a:lnSpc>
                <a:spcPts val="3639"/>
              </a:lnSpc>
            </a:pPr>
            <a:r>
              <a:rPr lang="en-US" sz="2599" dirty="0">
                <a:solidFill>
                  <a:srgbClr val="000000"/>
                </a:solidFill>
                <a:latin typeface="Open Sans 1 Italics"/>
              </a:rPr>
              <a:t>Absolute value((average team experience) -(average population experience))</a:t>
            </a:r>
          </a:p>
        </p:txBody>
      </p:sp>
      <p:sp>
        <p:nvSpPr>
          <p:cNvPr id="9" name="TextBox 3">
            <a:extLst>
              <a:ext uri="{FF2B5EF4-FFF2-40B4-BE49-F238E27FC236}">
                <a16:creationId xmlns:a16="http://schemas.microsoft.com/office/drawing/2014/main" id="{C9661C8D-5001-7D43-B03C-DF91E3375363}"/>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/10</a:t>
            </a:r>
          </a:p>
        </p:txBody>
      </p:sp>
      <p:sp>
        <p:nvSpPr>
          <p:cNvPr id="13" name="TextBox 7">
            <a:extLst>
              <a:ext uri="{FF2B5EF4-FFF2-40B4-BE49-F238E27FC236}">
                <a16:creationId xmlns:a16="http://schemas.microsoft.com/office/drawing/2014/main" id="{288CBC4C-F67E-2B4B-9107-0820FB19C85E}"/>
              </a:ext>
            </a:extLst>
          </p:cNvPr>
          <p:cNvSpPr txBox="1"/>
          <p:nvPr/>
        </p:nvSpPr>
        <p:spPr>
          <a:xfrm>
            <a:off x="10184725" y="2467926"/>
            <a:ext cx="6410474" cy="31337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 PENALTY</a:t>
            </a:r>
          </a:p>
          <a:p>
            <a:pPr algn="ctr">
              <a:lnSpc>
                <a:spcPts val="12599"/>
              </a:lnSpc>
            </a:pPr>
            <a:r>
              <a:rPr lang="en-US" sz="9000" dirty="0">
                <a:solidFill>
                  <a:srgbClr val="000000"/>
                </a:solidFill>
                <a:latin typeface="Open Sans Extra Bold"/>
              </a:rPr>
              <a:t> FUNCTION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4" name="TextBox 4"/>
          <p:cNvSpPr txBox="1"/>
          <p:nvPr/>
        </p:nvSpPr>
        <p:spPr>
          <a:xfrm>
            <a:off x="2254409" y="3547260"/>
            <a:ext cx="6517179" cy="2740622"/>
          </a:xfrm>
          <a:prstGeom prst="rect">
            <a:avLst/>
          </a:prstGeom>
        </p:spPr>
        <p:txBody>
          <a:bodyPr wrap="square" lIns="0" tIns="0" rIns="0" bIns="0" rtlCol="0" anchor="t">
            <a:spAutoFit/>
          </a:bodyPr>
          <a:lstStyle/>
          <a:p>
            <a:pPr algn="just">
              <a:lnSpc>
                <a:spcPts val="3639"/>
              </a:lnSpc>
            </a:pPr>
            <a:r>
              <a:rPr lang="en-US" sz="2599" dirty="0">
                <a:solidFill>
                  <a:srgbClr val="000000"/>
                </a:solidFill>
                <a:latin typeface="Open Sans 1"/>
              </a:rPr>
              <a:t>The company wants teams that are as diverse as possible and all coming from different countries.</a:t>
            </a:r>
          </a:p>
          <a:p>
            <a:pPr algn="just">
              <a:lnSpc>
                <a:spcPts val="3639"/>
              </a:lnSpc>
            </a:pPr>
            <a:r>
              <a:rPr lang="en-US" sz="2599" dirty="0">
                <a:solidFill>
                  <a:srgbClr val="000000"/>
                </a:solidFill>
                <a:latin typeface="Open Sans 1"/>
              </a:rPr>
              <a:t>People from different countries obviously have different cultures and different ways of tackling problems</a:t>
            </a:r>
            <a:r>
              <a:rPr lang="en-US" altLang="zh-TW" sz="2599" dirty="0">
                <a:solidFill>
                  <a:srgbClr val="000000"/>
                </a:solidFill>
                <a:latin typeface="Open Sans 1"/>
              </a:rPr>
              <a:t>.</a:t>
            </a:r>
            <a:endParaRPr lang="en-US" sz="2599" dirty="0">
              <a:solidFill>
                <a:srgbClr val="000000"/>
              </a:solidFill>
              <a:latin typeface="Open Sans 1"/>
            </a:endParaRPr>
          </a:p>
        </p:txBody>
      </p:sp>
      <p:sp>
        <p:nvSpPr>
          <p:cNvPr id="5" name="TextBox 5"/>
          <p:cNvSpPr txBox="1"/>
          <p:nvPr/>
        </p:nvSpPr>
        <p:spPr>
          <a:xfrm>
            <a:off x="2438400" y="2453759"/>
            <a:ext cx="6517179" cy="685077"/>
          </a:xfrm>
          <a:prstGeom prst="rect">
            <a:avLst/>
          </a:prstGeom>
        </p:spPr>
        <p:txBody>
          <a:bodyPr lIns="0" tIns="0" rIns="0" bIns="0" rtlCol="0" anchor="t">
            <a:spAutoFit/>
          </a:bodyPr>
          <a:lstStyle/>
          <a:p>
            <a:pPr>
              <a:lnSpc>
                <a:spcPts val="5600"/>
              </a:lnSpc>
            </a:pPr>
            <a:r>
              <a:rPr lang="en-US" sz="4000" dirty="0">
                <a:solidFill>
                  <a:srgbClr val="000000"/>
                </a:solidFill>
                <a:latin typeface="Open Sans 1 Bold"/>
              </a:rPr>
              <a:t>Constraint 4: Nationality</a:t>
            </a:r>
          </a:p>
        </p:txBody>
      </p:sp>
      <p:sp>
        <p:nvSpPr>
          <p:cNvPr id="8" name="TextBox 8"/>
          <p:cNvSpPr txBox="1"/>
          <p:nvPr/>
        </p:nvSpPr>
        <p:spPr>
          <a:xfrm>
            <a:off x="10471054" y="7445472"/>
            <a:ext cx="5907672" cy="1355628"/>
          </a:xfrm>
          <a:prstGeom prst="rect">
            <a:avLst/>
          </a:prstGeom>
        </p:spPr>
        <p:txBody>
          <a:bodyPr lIns="0" tIns="0" rIns="0" bIns="0" rtlCol="0" anchor="t">
            <a:spAutoFit/>
          </a:bodyPr>
          <a:lstStyle/>
          <a:p>
            <a:pPr>
              <a:lnSpc>
                <a:spcPts val="3639"/>
              </a:lnSpc>
            </a:pPr>
            <a:r>
              <a:rPr lang="en-US" sz="2599" b="1" dirty="0">
                <a:solidFill>
                  <a:srgbClr val="000000"/>
                </a:solidFill>
                <a:latin typeface="Open Sans 1 Italics"/>
              </a:rPr>
              <a:t>Formula:</a:t>
            </a:r>
          </a:p>
          <a:p>
            <a:pPr>
              <a:lnSpc>
                <a:spcPts val="3639"/>
              </a:lnSpc>
            </a:pPr>
            <a:r>
              <a:rPr lang="en-US" sz="2599" dirty="0">
                <a:solidFill>
                  <a:srgbClr val="000000"/>
                </a:solidFill>
                <a:latin typeface="Open Sans 1 Italics"/>
              </a:rPr>
              <a:t>maximum team size - number of unique nationalities within a team</a:t>
            </a:r>
          </a:p>
        </p:txBody>
      </p:sp>
      <p:sp>
        <p:nvSpPr>
          <p:cNvPr id="9" name="TextBox 3">
            <a:extLst>
              <a:ext uri="{FF2B5EF4-FFF2-40B4-BE49-F238E27FC236}">
                <a16:creationId xmlns:a16="http://schemas.microsoft.com/office/drawing/2014/main" id="{C134433A-53C9-7440-9784-E1CA3DD4F825}"/>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a:t>
            </a:r>
            <a:r>
              <a:rPr lang="en-US" altLang="zh-TW" sz="8999" dirty="0">
                <a:solidFill>
                  <a:srgbClr val="000000"/>
                </a:solidFill>
                <a:latin typeface="Open Sans 1 Bold"/>
              </a:rPr>
              <a:t>11</a:t>
            </a:r>
            <a:endParaRPr lang="en-US" sz="8999" dirty="0">
              <a:solidFill>
                <a:srgbClr val="000000"/>
              </a:solidFill>
              <a:latin typeface="Open Sans 1 Bold"/>
            </a:endParaRPr>
          </a:p>
        </p:txBody>
      </p:sp>
      <p:sp>
        <p:nvSpPr>
          <p:cNvPr id="11" name="AutoShape 2">
            <a:extLst>
              <a:ext uri="{FF2B5EF4-FFF2-40B4-BE49-F238E27FC236}">
                <a16:creationId xmlns:a16="http://schemas.microsoft.com/office/drawing/2014/main" id="{5BE7F0E5-4C6B-3E4E-BC9A-0A9DFF8A4B1D}"/>
              </a:ext>
            </a:extLst>
          </p:cNvPr>
          <p:cNvSpPr/>
          <p:nvPr/>
        </p:nvSpPr>
        <p:spPr>
          <a:xfrm>
            <a:off x="1657873" y="2105646"/>
            <a:ext cx="7710252" cy="4590661"/>
          </a:xfrm>
          <a:prstGeom prst="rect">
            <a:avLst/>
          </a:prstGeom>
          <a:solidFill>
            <a:srgbClr val="000000">
              <a:alpha val="4705"/>
            </a:srgbClr>
          </a:solidFill>
        </p:spPr>
      </p:sp>
      <p:sp>
        <p:nvSpPr>
          <p:cNvPr id="13" name="AutoShape 3">
            <a:extLst>
              <a:ext uri="{FF2B5EF4-FFF2-40B4-BE49-F238E27FC236}">
                <a16:creationId xmlns:a16="http://schemas.microsoft.com/office/drawing/2014/main" id="{21479157-5AF4-4442-98CA-4C5F1DAA38F8}"/>
              </a:ext>
            </a:extLst>
          </p:cNvPr>
          <p:cNvSpPr/>
          <p:nvPr/>
        </p:nvSpPr>
        <p:spPr>
          <a:xfrm>
            <a:off x="9634924" y="6696306"/>
            <a:ext cx="7510076" cy="2794615"/>
          </a:xfrm>
          <a:prstGeom prst="rect">
            <a:avLst/>
          </a:prstGeom>
          <a:solidFill>
            <a:srgbClr val="000000">
              <a:alpha val="4705"/>
            </a:srgbClr>
          </a:solidFill>
        </p:spPr>
        <p:txBody>
          <a:bodyPr/>
          <a:lstStyle/>
          <a:p>
            <a:endParaRPr lang="en-TW" dirty="0"/>
          </a:p>
        </p:txBody>
      </p:sp>
      <p:sp>
        <p:nvSpPr>
          <p:cNvPr id="14" name="TextBox 7">
            <a:extLst>
              <a:ext uri="{FF2B5EF4-FFF2-40B4-BE49-F238E27FC236}">
                <a16:creationId xmlns:a16="http://schemas.microsoft.com/office/drawing/2014/main" id="{AF9C2A85-838D-7445-B056-AB4472920D1C}"/>
              </a:ext>
            </a:extLst>
          </p:cNvPr>
          <p:cNvSpPr txBox="1"/>
          <p:nvPr/>
        </p:nvSpPr>
        <p:spPr>
          <a:xfrm>
            <a:off x="10184725" y="2467926"/>
            <a:ext cx="6410474" cy="31337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 PENALTY</a:t>
            </a:r>
          </a:p>
          <a:p>
            <a:pPr algn="ctr">
              <a:lnSpc>
                <a:spcPts val="12599"/>
              </a:lnSpc>
            </a:pPr>
            <a:r>
              <a:rPr lang="en-US" sz="9000" dirty="0">
                <a:solidFill>
                  <a:srgbClr val="000000"/>
                </a:solidFill>
                <a:latin typeface="Open Sans Extra Bold"/>
              </a:rPr>
              <a:t> FUNCTION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13" name="AutoShape 3">
            <a:extLst>
              <a:ext uri="{FF2B5EF4-FFF2-40B4-BE49-F238E27FC236}">
                <a16:creationId xmlns:a16="http://schemas.microsoft.com/office/drawing/2014/main" id="{95CF9CCC-7757-A64F-8B36-333B5DE7A1BB}"/>
              </a:ext>
            </a:extLst>
          </p:cNvPr>
          <p:cNvSpPr/>
          <p:nvPr/>
        </p:nvSpPr>
        <p:spPr>
          <a:xfrm>
            <a:off x="9634924" y="6696306"/>
            <a:ext cx="7510076" cy="2794615"/>
          </a:xfrm>
          <a:prstGeom prst="rect">
            <a:avLst/>
          </a:prstGeom>
          <a:solidFill>
            <a:srgbClr val="000000">
              <a:alpha val="4705"/>
            </a:srgbClr>
          </a:solidFill>
        </p:spPr>
        <p:txBody>
          <a:bodyPr/>
          <a:lstStyle/>
          <a:p>
            <a:endParaRPr lang="en-TW" dirty="0"/>
          </a:p>
        </p:txBody>
      </p:sp>
      <p:sp>
        <p:nvSpPr>
          <p:cNvPr id="4" name="TextBox 4"/>
          <p:cNvSpPr txBox="1"/>
          <p:nvPr/>
        </p:nvSpPr>
        <p:spPr>
          <a:xfrm>
            <a:off x="2362200" y="3709921"/>
            <a:ext cx="6586131" cy="2278957"/>
          </a:xfrm>
          <a:prstGeom prst="rect">
            <a:avLst/>
          </a:prstGeom>
        </p:spPr>
        <p:txBody>
          <a:bodyPr wrap="square" lIns="0" tIns="0" rIns="0" bIns="0" rtlCol="0" anchor="t">
            <a:spAutoFit/>
          </a:bodyPr>
          <a:lstStyle/>
          <a:p>
            <a:pPr>
              <a:lnSpc>
                <a:spcPts val="3639"/>
              </a:lnSpc>
            </a:pPr>
            <a:r>
              <a:rPr lang="en-US" sz="2599" dirty="0">
                <a:solidFill>
                  <a:srgbClr val="000000"/>
                </a:solidFill>
                <a:latin typeface="Open Sans 1"/>
              </a:rPr>
              <a:t>We want to have at least 1 Junior and 1 manager in each team.</a:t>
            </a:r>
          </a:p>
          <a:p>
            <a:pPr>
              <a:lnSpc>
                <a:spcPts val="3639"/>
              </a:lnSpc>
            </a:pPr>
            <a:endParaRPr lang="en-US" sz="2599" dirty="0">
              <a:solidFill>
                <a:srgbClr val="000000"/>
              </a:solidFill>
              <a:latin typeface="Open Sans 1"/>
            </a:endParaRPr>
          </a:p>
          <a:p>
            <a:pPr>
              <a:lnSpc>
                <a:spcPts val="3639"/>
              </a:lnSpc>
            </a:pPr>
            <a:r>
              <a:rPr lang="en-US" sz="2599" dirty="0">
                <a:solidFill>
                  <a:srgbClr val="000000"/>
                </a:solidFill>
                <a:latin typeface="Open Sans 1"/>
              </a:rPr>
              <a:t>Therefore, we penalized the team when those conditions were not met</a:t>
            </a:r>
            <a:r>
              <a:rPr lang="en-US" altLang="zh-TW" sz="2599" dirty="0">
                <a:solidFill>
                  <a:srgbClr val="000000"/>
                </a:solidFill>
                <a:latin typeface="Open Sans 1"/>
              </a:rPr>
              <a:t>.</a:t>
            </a:r>
            <a:endParaRPr lang="en-US" sz="2599" dirty="0">
              <a:solidFill>
                <a:srgbClr val="000000"/>
              </a:solidFill>
              <a:latin typeface="Open Sans 1"/>
            </a:endParaRPr>
          </a:p>
        </p:txBody>
      </p:sp>
      <p:sp>
        <p:nvSpPr>
          <p:cNvPr id="5" name="TextBox 5"/>
          <p:cNvSpPr txBox="1"/>
          <p:nvPr/>
        </p:nvSpPr>
        <p:spPr>
          <a:xfrm>
            <a:off x="3048000" y="2552700"/>
            <a:ext cx="5572472" cy="685077"/>
          </a:xfrm>
          <a:prstGeom prst="rect">
            <a:avLst/>
          </a:prstGeom>
        </p:spPr>
        <p:txBody>
          <a:bodyPr lIns="0" tIns="0" rIns="0" bIns="0" rtlCol="0" anchor="t">
            <a:spAutoFit/>
          </a:bodyPr>
          <a:lstStyle/>
          <a:p>
            <a:pPr>
              <a:lnSpc>
                <a:spcPts val="5600"/>
              </a:lnSpc>
            </a:pPr>
            <a:r>
              <a:rPr lang="en-US" sz="4000" dirty="0">
                <a:solidFill>
                  <a:srgbClr val="000000"/>
                </a:solidFill>
                <a:latin typeface="Open Sans 1 Bold"/>
              </a:rPr>
              <a:t>Constraint 5: Title</a:t>
            </a:r>
          </a:p>
        </p:txBody>
      </p:sp>
      <p:sp>
        <p:nvSpPr>
          <p:cNvPr id="8" name="TextBox 8"/>
          <p:cNvSpPr txBox="1"/>
          <p:nvPr/>
        </p:nvSpPr>
        <p:spPr>
          <a:xfrm>
            <a:off x="10204785" y="6982907"/>
            <a:ext cx="6425342" cy="2278957"/>
          </a:xfrm>
          <a:prstGeom prst="rect">
            <a:avLst/>
          </a:prstGeom>
        </p:spPr>
        <p:txBody>
          <a:bodyPr wrap="square" lIns="0" tIns="0" rIns="0" bIns="0" rtlCol="0" anchor="t">
            <a:spAutoFit/>
          </a:bodyPr>
          <a:lstStyle/>
          <a:p>
            <a:pPr>
              <a:lnSpc>
                <a:spcPts val="3639"/>
              </a:lnSpc>
            </a:pPr>
            <a:r>
              <a:rPr lang="en-US" sz="2599" dirty="0">
                <a:solidFill>
                  <a:srgbClr val="000000"/>
                </a:solidFill>
                <a:latin typeface="Open Sans 1 Italics"/>
              </a:rPr>
              <a:t>if number of juniors  == 0, then penalty = penalty + 1</a:t>
            </a:r>
          </a:p>
          <a:p>
            <a:pPr>
              <a:lnSpc>
                <a:spcPts val="3639"/>
              </a:lnSpc>
            </a:pPr>
            <a:endParaRPr lang="en-US" sz="2599" dirty="0">
              <a:solidFill>
                <a:srgbClr val="000000"/>
              </a:solidFill>
              <a:latin typeface="Open Sans 1 Italics"/>
            </a:endParaRPr>
          </a:p>
          <a:p>
            <a:pPr>
              <a:lnSpc>
                <a:spcPts val="3639"/>
              </a:lnSpc>
            </a:pPr>
            <a:r>
              <a:rPr lang="en-US" sz="2599" dirty="0">
                <a:solidFill>
                  <a:srgbClr val="000000"/>
                </a:solidFill>
                <a:latin typeface="Open Sans 1 Italics"/>
              </a:rPr>
              <a:t>if number of manager  == 0, then penalty = penalty + 1</a:t>
            </a:r>
          </a:p>
        </p:txBody>
      </p:sp>
      <p:sp>
        <p:nvSpPr>
          <p:cNvPr id="9" name="TextBox 3">
            <a:extLst>
              <a:ext uri="{FF2B5EF4-FFF2-40B4-BE49-F238E27FC236}">
                <a16:creationId xmlns:a16="http://schemas.microsoft.com/office/drawing/2014/main" id="{AA7FDC73-E16E-FB4E-B733-B42968EC08F3}"/>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a:t>
            </a:r>
            <a:r>
              <a:rPr lang="en-US" altLang="zh-TW" sz="8999" dirty="0">
                <a:solidFill>
                  <a:srgbClr val="000000"/>
                </a:solidFill>
                <a:latin typeface="Open Sans 1 Bold"/>
              </a:rPr>
              <a:t>12</a:t>
            </a:r>
            <a:endParaRPr lang="en-US" sz="8999" dirty="0">
              <a:solidFill>
                <a:srgbClr val="000000"/>
              </a:solidFill>
              <a:latin typeface="Open Sans 1 Bold"/>
            </a:endParaRPr>
          </a:p>
        </p:txBody>
      </p:sp>
      <p:sp>
        <p:nvSpPr>
          <p:cNvPr id="11" name="AutoShape 2">
            <a:extLst>
              <a:ext uri="{FF2B5EF4-FFF2-40B4-BE49-F238E27FC236}">
                <a16:creationId xmlns:a16="http://schemas.microsoft.com/office/drawing/2014/main" id="{42E382AC-09A2-B343-B44C-D32A65E4A8CC}"/>
              </a:ext>
            </a:extLst>
          </p:cNvPr>
          <p:cNvSpPr/>
          <p:nvPr/>
        </p:nvSpPr>
        <p:spPr>
          <a:xfrm>
            <a:off x="1657873" y="2105646"/>
            <a:ext cx="7710252" cy="4590661"/>
          </a:xfrm>
          <a:prstGeom prst="rect">
            <a:avLst/>
          </a:prstGeom>
          <a:solidFill>
            <a:srgbClr val="000000">
              <a:alpha val="4705"/>
            </a:srgbClr>
          </a:solidFill>
        </p:spPr>
      </p:sp>
      <p:sp>
        <p:nvSpPr>
          <p:cNvPr id="14" name="TextBox 7">
            <a:extLst>
              <a:ext uri="{FF2B5EF4-FFF2-40B4-BE49-F238E27FC236}">
                <a16:creationId xmlns:a16="http://schemas.microsoft.com/office/drawing/2014/main" id="{FADE7264-67D4-724F-86B9-104441E81E35}"/>
              </a:ext>
            </a:extLst>
          </p:cNvPr>
          <p:cNvSpPr txBox="1"/>
          <p:nvPr/>
        </p:nvSpPr>
        <p:spPr>
          <a:xfrm>
            <a:off x="10184725" y="2467926"/>
            <a:ext cx="6410474" cy="31337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 PENALTY</a:t>
            </a:r>
          </a:p>
          <a:p>
            <a:pPr algn="ctr">
              <a:lnSpc>
                <a:spcPts val="12599"/>
              </a:lnSpc>
            </a:pPr>
            <a:r>
              <a:rPr lang="en-US" sz="9000" dirty="0">
                <a:solidFill>
                  <a:srgbClr val="000000"/>
                </a:solidFill>
                <a:latin typeface="Open Sans Extra Bold"/>
              </a:rPr>
              <a:t> FUNCTION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3" name="AutoShape 3"/>
          <p:cNvSpPr/>
          <p:nvPr/>
        </p:nvSpPr>
        <p:spPr>
          <a:xfrm>
            <a:off x="1028700" y="9531046"/>
            <a:ext cx="1175568" cy="137659"/>
          </a:xfrm>
          <a:prstGeom prst="rect">
            <a:avLst/>
          </a:prstGeom>
          <a:solidFill>
            <a:srgbClr val="000000"/>
          </a:solidFill>
        </p:spPr>
      </p:sp>
      <p:grpSp>
        <p:nvGrpSpPr>
          <p:cNvPr id="5" name="Group 5"/>
          <p:cNvGrpSpPr/>
          <p:nvPr/>
        </p:nvGrpSpPr>
        <p:grpSpPr>
          <a:xfrm>
            <a:off x="1039586" y="-3066647"/>
            <a:ext cx="10114543" cy="12260809"/>
            <a:chOff x="-330411" y="9525"/>
            <a:chExt cx="13486058" cy="16347743"/>
          </a:xfrm>
        </p:grpSpPr>
        <p:sp>
          <p:nvSpPr>
            <p:cNvPr id="6" name="TextBox 6"/>
            <p:cNvSpPr txBox="1"/>
            <p:nvPr/>
          </p:nvSpPr>
          <p:spPr>
            <a:xfrm>
              <a:off x="0" y="9525"/>
              <a:ext cx="13155647" cy="3615599"/>
            </a:xfrm>
            <a:prstGeom prst="rect">
              <a:avLst/>
            </a:prstGeom>
          </p:spPr>
          <p:txBody>
            <a:bodyPr lIns="0" tIns="0" rIns="0" bIns="0" rtlCol="0" anchor="t">
              <a:spAutoFit/>
            </a:bodyPr>
            <a:lstStyle/>
            <a:p>
              <a:pPr algn="ctr">
                <a:lnSpc>
                  <a:spcPts val="10799"/>
                </a:lnSpc>
              </a:pPr>
              <a:r>
                <a:rPr lang="en-US" sz="8999">
                  <a:solidFill>
                    <a:srgbClr val="000000"/>
                  </a:solidFill>
                  <a:latin typeface="Open Sans 1 Bold"/>
                </a:rPr>
                <a:t>OUTPUT &amp; NORMALIZATION</a:t>
              </a:r>
            </a:p>
          </p:txBody>
        </p:sp>
        <p:sp>
          <p:nvSpPr>
            <p:cNvPr id="7" name="TextBox 7"/>
            <p:cNvSpPr txBox="1"/>
            <p:nvPr/>
          </p:nvSpPr>
          <p:spPr>
            <a:xfrm>
              <a:off x="-330411" y="7163128"/>
              <a:ext cx="13155647" cy="9194140"/>
            </a:xfrm>
            <a:prstGeom prst="rect">
              <a:avLst/>
            </a:prstGeom>
          </p:spPr>
          <p:txBody>
            <a:bodyPr lIns="0" tIns="0" rIns="0" bIns="0" rtlCol="0" anchor="t">
              <a:spAutoFit/>
            </a:bodyPr>
            <a:lstStyle/>
            <a:p>
              <a:pPr>
                <a:lnSpc>
                  <a:spcPts val="3639"/>
                </a:lnSpc>
              </a:pPr>
              <a:endParaRPr lang="en-US" sz="2599"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r>
                <a:rPr lang="en-US" sz="3600" dirty="0">
                  <a:solidFill>
                    <a:srgbClr val="000000"/>
                  </a:solidFill>
                  <a:latin typeface="Open Sans 1"/>
                </a:rPr>
                <a:t>-</a:t>
              </a:r>
              <a:r>
                <a:rPr lang="zh-TW" altLang="en-US" sz="3600" dirty="0">
                  <a:solidFill>
                    <a:srgbClr val="000000"/>
                  </a:solidFill>
                  <a:latin typeface="Open Sans 1"/>
                </a:rPr>
                <a:t> </a:t>
              </a:r>
              <a:r>
                <a:rPr lang="en-US" sz="3600" dirty="0">
                  <a:solidFill>
                    <a:srgbClr val="000000"/>
                  </a:solidFill>
                  <a:latin typeface="Open Sans 1"/>
                </a:rPr>
                <a:t>Assumption:</a:t>
              </a:r>
            </a:p>
            <a:p>
              <a:pPr>
                <a:lnSpc>
                  <a:spcPts val="3639"/>
                </a:lnSpc>
              </a:pPr>
              <a:endParaRPr lang="en-US" sz="3600" dirty="0">
                <a:solidFill>
                  <a:srgbClr val="000000"/>
                </a:solidFill>
                <a:latin typeface="Open Sans 1"/>
              </a:endParaRPr>
            </a:p>
            <a:p>
              <a:pPr algn="ctr">
                <a:lnSpc>
                  <a:spcPts val="3639"/>
                </a:lnSpc>
              </a:pPr>
              <a:r>
                <a:rPr lang="en-US" sz="3600" dirty="0">
                  <a:solidFill>
                    <a:srgbClr val="000000"/>
                  </a:solidFill>
                  <a:latin typeface="Open Sans 1"/>
                </a:rPr>
                <a:t>All constraints are equal</a:t>
              </a:r>
            </a:p>
            <a:p>
              <a:pPr>
                <a:lnSpc>
                  <a:spcPts val="3639"/>
                </a:lnSpc>
              </a:pPr>
              <a:endParaRPr lang="en-US" sz="3600"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r>
                <a:rPr lang="en-US" sz="3600" dirty="0">
                  <a:solidFill>
                    <a:srgbClr val="000000"/>
                  </a:solidFill>
                  <a:latin typeface="Open Sans 1"/>
                </a:rPr>
                <a:t>-</a:t>
              </a:r>
              <a:r>
                <a:rPr lang="zh-TW" altLang="en-US" sz="3600" dirty="0">
                  <a:solidFill>
                    <a:srgbClr val="000000"/>
                  </a:solidFill>
                  <a:latin typeface="Open Sans 1"/>
                </a:rPr>
                <a:t> </a:t>
              </a:r>
              <a:r>
                <a:rPr lang="en-US" sz="3600" dirty="0">
                  <a:solidFill>
                    <a:srgbClr val="000000"/>
                  </a:solidFill>
                  <a:latin typeface="Open Sans 1"/>
                </a:rPr>
                <a:t>Normalization explanation: </a:t>
              </a: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p:txBody>
        </p:sp>
      </p:grpSp>
      <p:pic>
        <p:nvPicPr>
          <p:cNvPr id="8" name="Picture 7">
            <a:extLst>
              <a:ext uri="{FF2B5EF4-FFF2-40B4-BE49-F238E27FC236}">
                <a16:creationId xmlns:a16="http://schemas.microsoft.com/office/drawing/2014/main" id="{92E335E2-2DDD-D84D-A380-1E9234C0CDAB}"/>
              </a:ext>
            </a:extLst>
          </p:cNvPr>
          <p:cNvPicPr>
            <a:picLocks noChangeAspect="1"/>
          </p:cNvPicPr>
          <p:nvPr/>
        </p:nvPicPr>
        <p:blipFill>
          <a:blip r:embed="rId3"/>
          <a:stretch>
            <a:fillRect/>
          </a:stretch>
        </p:blipFill>
        <p:spPr>
          <a:xfrm>
            <a:off x="1287394" y="6871095"/>
            <a:ext cx="14276614" cy="572411"/>
          </a:xfrm>
          <a:prstGeom prst="rect">
            <a:avLst/>
          </a:prstGeom>
        </p:spPr>
      </p:pic>
      <p:sp>
        <p:nvSpPr>
          <p:cNvPr id="10" name="Rectangle 9">
            <a:extLst>
              <a:ext uri="{FF2B5EF4-FFF2-40B4-BE49-F238E27FC236}">
                <a16:creationId xmlns:a16="http://schemas.microsoft.com/office/drawing/2014/main" id="{94B6887A-D3E3-A740-A0D2-E8811BD94115}"/>
              </a:ext>
            </a:extLst>
          </p:cNvPr>
          <p:cNvSpPr/>
          <p:nvPr/>
        </p:nvSpPr>
        <p:spPr>
          <a:xfrm>
            <a:off x="829401" y="755954"/>
            <a:ext cx="8343952" cy="1542602"/>
          </a:xfrm>
          <a:prstGeom prst="rect">
            <a:avLst/>
          </a:prstGeom>
        </p:spPr>
        <p:txBody>
          <a:bodyPr wrap="none">
            <a:spAutoFit/>
          </a:bodyPr>
          <a:lstStyle/>
          <a:p>
            <a:pPr algn="ctr">
              <a:lnSpc>
                <a:spcPts val="12599"/>
              </a:lnSpc>
            </a:pPr>
            <a:r>
              <a:rPr lang="en-US" sz="7200" dirty="0">
                <a:solidFill>
                  <a:srgbClr val="000000"/>
                </a:solidFill>
                <a:latin typeface="Open Sans Extra Bold"/>
              </a:rPr>
              <a:t>NORMALIZATION</a:t>
            </a:r>
          </a:p>
        </p:txBody>
      </p:sp>
      <p:sp>
        <p:nvSpPr>
          <p:cNvPr id="11" name="AutoShape 2">
            <a:extLst>
              <a:ext uri="{FF2B5EF4-FFF2-40B4-BE49-F238E27FC236}">
                <a16:creationId xmlns:a16="http://schemas.microsoft.com/office/drawing/2014/main" id="{4B64E134-1D2E-7843-8A3C-60647347D497}"/>
              </a:ext>
            </a:extLst>
          </p:cNvPr>
          <p:cNvSpPr/>
          <p:nvPr/>
        </p:nvSpPr>
        <p:spPr>
          <a:xfrm>
            <a:off x="11682694" y="1028700"/>
            <a:ext cx="4440255" cy="8229600"/>
          </a:xfrm>
          <a:prstGeom prst="rect">
            <a:avLst/>
          </a:prstGeom>
          <a:solidFill>
            <a:srgbClr val="000000">
              <a:alpha val="4705"/>
            </a:srgbClr>
          </a:solidFill>
        </p:spPr>
      </p:sp>
      <p:sp>
        <p:nvSpPr>
          <p:cNvPr id="12" name="TextBox 5">
            <a:extLst>
              <a:ext uri="{FF2B5EF4-FFF2-40B4-BE49-F238E27FC236}">
                <a16:creationId xmlns:a16="http://schemas.microsoft.com/office/drawing/2014/main" id="{3B6B6EEF-3816-7E4B-99AB-17D4CEBF7803}"/>
              </a:ext>
            </a:extLst>
          </p:cNvPr>
          <p:cNvSpPr txBox="1"/>
          <p:nvPr/>
        </p:nvSpPr>
        <p:spPr>
          <a:xfrm>
            <a:off x="14521389" y="8254742"/>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1682694" y="1028700"/>
            <a:ext cx="4440255" cy="8229600"/>
          </a:xfrm>
          <a:prstGeom prst="rect">
            <a:avLst/>
          </a:prstGeom>
          <a:solidFill>
            <a:srgbClr val="000000">
              <a:alpha val="4705"/>
            </a:srgbClr>
          </a:solidFill>
        </p:spPr>
      </p:sp>
      <p:sp>
        <p:nvSpPr>
          <p:cNvPr id="3" name="AutoShape 3"/>
          <p:cNvSpPr/>
          <p:nvPr/>
        </p:nvSpPr>
        <p:spPr>
          <a:xfrm>
            <a:off x="1028700" y="9712310"/>
            <a:ext cx="1175568" cy="137659"/>
          </a:xfrm>
          <a:prstGeom prst="rect">
            <a:avLst/>
          </a:prstGeom>
          <a:solidFill>
            <a:srgbClr val="000000"/>
          </a:solidFill>
        </p:spPr>
      </p:sp>
      <p:pic>
        <p:nvPicPr>
          <p:cNvPr id="4" name="Picture 4"/>
          <p:cNvPicPr>
            <a:picLocks noChangeAspect="1"/>
          </p:cNvPicPr>
          <p:nvPr/>
        </p:nvPicPr>
        <p:blipFill>
          <a:blip r:embed="rId3"/>
          <a:srcRect/>
          <a:stretch>
            <a:fillRect/>
          </a:stretch>
        </p:blipFill>
        <p:spPr>
          <a:xfrm>
            <a:off x="10641941" y="2742676"/>
            <a:ext cx="6521762" cy="4801647"/>
          </a:xfrm>
          <a:prstGeom prst="rect">
            <a:avLst/>
          </a:prstGeom>
        </p:spPr>
      </p:pic>
      <p:sp>
        <p:nvSpPr>
          <p:cNvPr id="5" name="TextBox 5"/>
          <p:cNvSpPr txBox="1"/>
          <p:nvPr/>
        </p:nvSpPr>
        <p:spPr>
          <a:xfrm>
            <a:off x="14521389" y="8254742"/>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/14</a:t>
            </a:r>
          </a:p>
        </p:txBody>
      </p:sp>
      <p:sp>
        <p:nvSpPr>
          <p:cNvPr id="7" name="TextBox 7"/>
          <p:cNvSpPr txBox="1"/>
          <p:nvPr/>
        </p:nvSpPr>
        <p:spPr>
          <a:xfrm>
            <a:off x="1028700" y="1035844"/>
            <a:ext cx="7798169" cy="1352278"/>
          </a:xfrm>
          <a:prstGeom prst="rect">
            <a:avLst/>
          </a:prstGeom>
        </p:spPr>
        <p:txBody>
          <a:bodyPr lIns="0" tIns="0" rIns="0" bIns="0" rtlCol="0" anchor="t">
            <a:spAutoFit/>
          </a:bodyPr>
          <a:lstStyle/>
          <a:p>
            <a:pPr algn="ctr">
              <a:lnSpc>
                <a:spcPts val="10799"/>
              </a:lnSpc>
            </a:pPr>
            <a:r>
              <a:rPr lang="en-US" sz="8999">
                <a:solidFill>
                  <a:srgbClr val="000000"/>
                </a:solidFill>
                <a:latin typeface="Open Sans 1 Bold"/>
              </a:rPr>
              <a:t>MODELING</a:t>
            </a:r>
          </a:p>
        </p:txBody>
      </p:sp>
      <p:sp>
        <p:nvSpPr>
          <p:cNvPr id="10" name="Rectangle 9">
            <a:extLst>
              <a:ext uri="{FF2B5EF4-FFF2-40B4-BE49-F238E27FC236}">
                <a16:creationId xmlns:a16="http://schemas.microsoft.com/office/drawing/2014/main" id="{2BE51E2B-2040-8140-A115-9CCBB198900A}"/>
              </a:ext>
            </a:extLst>
          </p:cNvPr>
          <p:cNvSpPr/>
          <p:nvPr/>
        </p:nvSpPr>
        <p:spPr>
          <a:xfrm>
            <a:off x="952134" y="3259375"/>
            <a:ext cx="9030066" cy="5509200"/>
          </a:xfrm>
          <a:prstGeom prst="rect">
            <a:avLst/>
          </a:prstGeom>
        </p:spPr>
        <p:txBody>
          <a:bodyPr wrap="square">
            <a:spAutoFit/>
          </a:bodyPr>
          <a:lstStyle/>
          <a:p>
            <a:r>
              <a:rPr lang="en-GT" sz="3200" b="1" dirty="0">
                <a:solidFill>
                  <a:srgbClr val="000000"/>
                </a:solidFill>
                <a:latin typeface="Open Sans 1"/>
              </a:rPr>
              <a:t>Step 1: </a:t>
            </a:r>
            <a:r>
              <a:rPr lang="en-GT" sz="3200" dirty="0">
                <a:solidFill>
                  <a:srgbClr val="000000"/>
                </a:solidFill>
                <a:latin typeface="Open Sans 1"/>
              </a:rPr>
              <a:t>binary variable creation</a:t>
            </a:r>
          </a:p>
          <a:p>
            <a:endParaRPr lang="en-GT" sz="3200" dirty="0">
              <a:solidFill>
                <a:srgbClr val="000000"/>
              </a:solidFill>
              <a:latin typeface="Open Sans 1"/>
            </a:endParaRPr>
          </a:p>
          <a:p>
            <a:r>
              <a:rPr lang="en-GT" sz="3200" b="1" dirty="0">
                <a:solidFill>
                  <a:srgbClr val="000000"/>
                </a:solidFill>
                <a:latin typeface="Open Sans 1"/>
              </a:rPr>
              <a:t>Step 2: </a:t>
            </a:r>
            <a:r>
              <a:rPr lang="en-GT" sz="3200" dirty="0">
                <a:solidFill>
                  <a:srgbClr val="000000"/>
                </a:solidFill>
                <a:latin typeface="Open Sans 1"/>
              </a:rPr>
              <a:t>minimize penalty score &amp; loop penalty function over combinations</a:t>
            </a:r>
          </a:p>
          <a:p>
            <a:endParaRPr lang="en-GT" sz="3200" dirty="0">
              <a:solidFill>
                <a:srgbClr val="000000"/>
              </a:solidFill>
              <a:latin typeface="Open Sans 1"/>
            </a:endParaRPr>
          </a:p>
          <a:p>
            <a:r>
              <a:rPr lang="en-GT" sz="3200" b="1" dirty="0">
                <a:solidFill>
                  <a:srgbClr val="000000"/>
                </a:solidFill>
                <a:latin typeface="Open Sans 1"/>
              </a:rPr>
              <a:t>Step 3: </a:t>
            </a:r>
            <a:r>
              <a:rPr lang="en-GT" sz="3200" dirty="0">
                <a:solidFill>
                  <a:srgbClr val="000000"/>
                </a:solidFill>
                <a:latin typeface="Open Sans 1"/>
              </a:rPr>
              <a:t>specify max number of teams</a:t>
            </a:r>
          </a:p>
          <a:p>
            <a:endParaRPr lang="en-GT" sz="3200" dirty="0">
              <a:solidFill>
                <a:srgbClr val="000000"/>
              </a:solidFill>
              <a:latin typeface="Open Sans 1"/>
            </a:endParaRPr>
          </a:p>
          <a:p>
            <a:r>
              <a:rPr lang="en-GT" sz="3200" b="1" dirty="0">
                <a:solidFill>
                  <a:srgbClr val="000000"/>
                </a:solidFill>
                <a:latin typeface="Open Sans 1"/>
              </a:rPr>
              <a:t>Step 4</a:t>
            </a:r>
            <a:r>
              <a:rPr lang="en-GT" sz="3200" dirty="0">
                <a:solidFill>
                  <a:srgbClr val="000000"/>
                </a:solidFill>
                <a:latin typeface="Open Sans 1"/>
              </a:rPr>
              <a:t>: employee must be assigned to only 1 team</a:t>
            </a:r>
          </a:p>
          <a:p>
            <a:endParaRPr lang="en-GT" sz="3200" dirty="0">
              <a:solidFill>
                <a:srgbClr val="000000"/>
              </a:solidFill>
              <a:latin typeface="Open Sans 1"/>
            </a:endParaRPr>
          </a:p>
          <a:p>
            <a:r>
              <a:rPr lang="en-GT" sz="3200" b="1" dirty="0">
                <a:solidFill>
                  <a:srgbClr val="000000"/>
                </a:solidFill>
                <a:latin typeface="Open Sans 1"/>
              </a:rPr>
              <a:t>Step 5: </a:t>
            </a:r>
            <a:r>
              <a:rPr lang="en-GT" sz="3200" dirty="0">
                <a:solidFill>
                  <a:srgbClr val="000000"/>
                </a:solidFill>
                <a:latin typeface="Open Sans 1"/>
              </a:rPr>
              <a:t>solve model and output dataframe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1682694" y="1028700"/>
            <a:ext cx="4440255" cy="8229600"/>
          </a:xfrm>
          <a:prstGeom prst="rect">
            <a:avLst/>
          </a:prstGeom>
          <a:solidFill>
            <a:srgbClr val="000000">
              <a:alpha val="4705"/>
            </a:srgbClr>
          </a:solidFill>
        </p:spPr>
      </p:sp>
      <p:sp>
        <p:nvSpPr>
          <p:cNvPr id="3" name="AutoShape 3"/>
          <p:cNvSpPr/>
          <p:nvPr/>
        </p:nvSpPr>
        <p:spPr>
          <a:xfrm>
            <a:off x="1028700" y="9712310"/>
            <a:ext cx="1175568" cy="137659"/>
          </a:xfrm>
          <a:prstGeom prst="rect">
            <a:avLst/>
          </a:prstGeom>
          <a:solidFill>
            <a:srgbClr val="000000"/>
          </a:solidFill>
        </p:spPr>
      </p:sp>
      <p:sp>
        <p:nvSpPr>
          <p:cNvPr id="5" name="TextBox 5"/>
          <p:cNvSpPr txBox="1"/>
          <p:nvPr/>
        </p:nvSpPr>
        <p:spPr>
          <a:xfrm>
            <a:off x="14922481" y="8495101"/>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/15</a:t>
            </a:r>
          </a:p>
        </p:txBody>
      </p:sp>
      <p:sp>
        <p:nvSpPr>
          <p:cNvPr id="7" name="TextBox 7"/>
          <p:cNvSpPr txBox="1"/>
          <p:nvPr/>
        </p:nvSpPr>
        <p:spPr>
          <a:xfrm>
            <a:off x="7783609" y="456628"/>
            <a:ext cx="7798169" cy="1277144"/>
          </a:xfrm>
          <a:prstGeom prst="rect">
            <a:avLst/>
          </a:prstGeom>
        </p:spPr>
        <p:txBody>
          <a:bodyPr lIns="0" tIns="0" rIns="0" bIns="0" rtlCol="0" anchor="t">
            <a:spAutoFit/>
          </a:bodyPr>
          <a:lstStyle/>
          <a:p>
            <a:pPr algn="ctr">
              <a:lnSpc>
                <a:spcPts val="10799"/>
              </a:lnSpc>
            </a:pPr>
            <a:r>
              <a:rPr lang="en-US" sz="7200" dirty="0">
                <a:solidFill>
                  <a:srgbClr val="000000"/>
                </a:solidFill>
                <a:latin typeface="Open Sans 1 Bold"/>
              </a:rPr>
              <a:t>MODEL RESULTS</a:t>
            </a:r>
          </a:p>
        </p:txBody>
      </p:sp>
      <p:pic>
        <p:nvPicPr>
          <p:cNvPr id="8" name="Picture 7">
            <a:extLst>
              <a:ext uri="{FF2B5EF4-FFF2-40B4-BE49-F238E27FC236}">
                <a16:creationId xmlns:a16="http://schemas.microsoft.com/office/drawing/2014/main" id="{C1255FCB-6747-BC4F-A0BC-D4DF404D5B73}"/>
              </a:ext>
            </a:extLst>
          </p:cNvPr>
          <p:cNvPicPr>
            <a:picLocks noChangeAspect="1"/>
          </p:cNvPicPr>
          <p:nvPr/>
        </p:nvPicPr>
        <p:blipFill rotWithShape="1">
          <a:blip r:embed="rId3"/>
          <a:srcRect t="5338" r="3051" b="3727"/>
          <a:stretch/>
        </p:blipFill>
        <p:spPr>
          <a:xfrm>
            <a:off x="10844463" y="3115171"/>
            <a:ext cx="7236864" cy="4056658"/>
          </a:xfrm>
          <a:prstGeom prst="rect">
            <a:avLst/>
          </a:prstGeom>
        </p:spPr>
      </p:pic>
      <p:sp>
        <p:nvSpPr>
          <p:cNvPr id="9" name="Rectangle 8">
            <a:extLst>
              <a:ext uri="{FF2B5EF4-FFF2-40B4-BE49-F238E27FC236}">
                <a16:creationId xmlns:a16="http://schemas.microsoft.com/office/drawing/2014/main" id="{F3C112BC-0F0F-9E48-BCCC-F6A8EB5BF6A3}"/>
              </a:ext>
            </a:extLst>
          </p:cNvPr>
          <p:cNvSpPr/>
          <p:nvPr/>
        </p:nvSpPr>
        <p:spPr>
          <a:xfrm>
            <a:off x="4114800" y="1782451"/>
            <a:ext cx="6400800" cy="4893647"/>
          </a:xfrm>
          <a:prstGeom prst="rect">
            <a:avLst/>
          </a:prstGeom>
        </p:spPr>
        <p:txBody>
          <a:bodyPr wrap="square">
            <a:spAutoFit/>
          </a:bodyPr>
          <a:lstStyle/>
          <a:p>
            <a:endParaRPr lang="en-GT" sz="2400" dirty="0">
              <a:solidFill>
                <a:srgbClr val="000000"/>
              </a:solidFill>
              <a:latin typeface="Open Sans 1"/>
            </a:endParaRPr>
          </a:p>
          <a:p>
            <a:pPr marL="342900" indent="-342900">
              <a:buFont typeface="Wingdings" pitchFamily="2" charset="2"/>
              <a:buChar char="ß"/>
            </a:pPr>
            <a:r>
              <a:rPr lang="fr-MA" sz="2400" dirty="0">
                <a:solidFill>
                  <a:srgbClr val="000000"/>
                </a:solidFill>
                <a:latin typeface="Open Sans 1"/>
              </a:rPr>
              <a:t>100</a:t>
            </a:r>
            <a:r>
              <a:rPr lang="en-GT" sz="2400" dirty="0">
                <a:solidFill>
                  <a:srgbClr val="000000"/>
                </a:solidFill>
                <a:latin typeface="Open Sans 1"/>
              </a:rPr>
              <a:t> choose 4</a:t>
            </a:r>
            <a:r>
              <a:rPr lang="fr-MA" sz="2400" dirty="0">
                <a:solidFill>
                  <a:srgbClr val="000000"/>
                </a:solidFill>
                <a:latin typeface="Open Sans 1"/>
              </a:rPr>
              <a:t> </a:t>
            </a:r>
            <a:r>
              <a:rPr lang="en-GT" sz="2400" dirty="0">
                <a:solidFill>
                  <a:srgbClr val="000000"/>
                </a:solidFill>
                <a:latin typeface="Open Sans 1"/>
              </a:rPr>
              <a:t>: </a:t>
            </a:r>
            <a:r>
              <a:rPr lang="fr-MA" sz="2400" dirty="0">
                <a:solidFill>
                  <a:srgbClr val="000000"/>
                </a:solidFill>
                <a:latin typeface="Open Sans 1"/>
              </a:rPr>
              <a:t>3,92M</a:t>
            </a:r>
            <a:r>
              <a:rPr lang="en-GT" sz="2400" dirty="0">
                <a:solidFill>
                  <a:srgbClr val="000000"/>
                </a:solidFill>
                <a:latin typeface="Open Sans 1"/>
              </a:rPr>
              <a:t> combinations: </a:t>
            </a:r>
            <a:endParaRPr lang="fr-MA" sz="2400" dirty="0">
              <a:solidFill>
                <a:srgbClr val="000000"/>
              </a:solidFill>
              <a:latin typeface="Open Sans 1"/>
            </a:endParaRPr>
          </a:p>
          <a:p>
            <a:r>
              <a:rPr lang="fr-MA" sz="2400" dirty="0">
                <a:solidFill>
                  <a:srgbClr val="000000"/>
                </a:solidFill>
                <a:latin typeface="Open Sans 1"/>
              </a:rPr>
              <a:t>     25</a:t>
            </a:r>
            <a:r>
              <a:rPr lang="en-GT" sz="2400" dirty="0">
                <a:solidFill>
                  <a:srgbClr val="000000"/>
                </a:solidFill>
                <a:latin typeface="Open Sans 1"/>
              </a:rPr>
              <a:t> unique teams</a:t>
            </a:r>
            <a:endParaRPr lang="fr-MA" sz="2400" dirty="0">
              <a:solidFill>
                <a:srgbClr val="000000"/>
              </a:solidFill>
              <a:latin typeface="Open Sans 1"/>
            </a:endParaRPr>
          </a:p>
          <a:p>
            <a:r>
              <a:rPr lang="fr-MA" sz="2400" dirty="0">
                <a:solidFill>
                  <a:srgbClr val="000000"/>
                </a:solidFill>
                <a:latin typeface="Open Sans 1"/>
              </a:rPr>
              <a:t>     </a:t>
            </a:r>
            <a:r>
              <a:rPr lang="en-GT" sz="2400" dirty="0">
                <a:solidFill>
                  <a:srgbClr val="000000"/>
                </a:solidFill>
                <a:latin typeface="Open Sans 1"/>
              </a:rPr>
              <a:t>execution time</a:t>
            </a:r>
            <a:r>
              <a:rPr lang="fr-MA" sz="2400" dirty="0">
                <a:solidFill>
                  <a:srgbClr val="000000"/>
                </a:solidFill>
                <a:latin typeface="Open Sans 1"/>
              </a:rPr>
              <a:t> :</a:t>
            </a:r>
            <a:r>
              <a:rPr lang="en-GT" sz="2400" dirty="0">
                <a:solidFill>
                  <a:srgbClr val="000000"/>
                </a:solidFill>
                <a:latin typeface="Open Sans 1"/>
              </a:rPr>
              <a:t> </a:t>
            </a:r>
            <a:r>
              <a:rPr lang="fr-MA" sz="2400" dirty="0">
                <a:solidFill>
                  <a:srgbClr val="000000"/>
                </a:solidFill>
                <a:latin typeface="Open Sans 1"/>
              </a:rPr>
              <a:t>3h45</a:t>
            </a:r>
            <a:r>
              <a:rPr lang="zh-TW" altLang="en-US" sz="2400" dirty="0">
                <a:solidFill>
                  <a:srgbClr val="000000"/>
                </a:solidFill>
                <a:latin typeface="Open Sans 1"/>
              </a:rPr>
              <a:t> </a:t>
            </a:r>
            <a:r>
              <a:rPr lang="en-GT" sz="2400" dirty="0">
                <a:solidFill>
                  <a:srgbClr val="000000"/>
                </a:solidFill>
                <a:latin typeface="Open Sans 1"/>
              </a:rPr>
              <a:t>mins</a:t>
            </a:r>
          </a:p>
          <a:p>
            <a:r>
              <a:rPr lang="en-GT" sz="2400" dirty="0">
                <a:solidFill>
                  <a:srgbClr val="000000"/>
                </a:solidFill>
                <a:latin typeface="Open Sans 1"/>
              </a:rPr>
              <a:t>     </a:t>
            </a:r>
            <a:r>
              <a:rPr lang="en-US" sz="2400" dirty="0">
                <a:solidFill>
                  <a:srgbClr val="000000"/>
                </a:solidFill>
                <a:latin typeface="Open Sans 1"/>
              </a:rPr>
              <a:t>lowest</a:t>
            </a:r>
            <a:r>
              <a:rPr lang="fr-FR" sz="2400" dirty="0">
                <a:solidFill>
                  <a:srgbClr val="000000"/>
                </a:solidFill>
                <a:latin typeface="Open Sans 1"/>
              </a:rPr>
              <a:t> </a:t>
            </a:r>
            <a:r>
              <a:rPr lang="en-GT" sz="2400" dirty="0">
                <a:solidFill>
                  <a:srgbClr val="000000"/>
                </a:solidFill>
                <a:latin typeface="Open Sans 1"/>
              </a:rPr>
              <a:t>total penalty</a:t>
            </a:r>
            <a:r>
              <a:rPr lang="fr-FR" sz="2400" dirty="0">
                <a:solidFill>
                  <a:srgbClr val="000000"/>
                </a:solidFill>
                <a:latin typeface="Open Sans 1"/>
              </a:rPr>
              <a:t> of a SET of 25 teams </a:t>
            </a:r>
          </a:p>
          <a:p>
            <a:pPr algn="ctr"/>
            <a:r>
              <a:rPr lang="en-GT" sz="2400" dirty="0">
                <a:solidFill>
                  <a:srgbClr val="000000"/>
                </a:solidFill>
                <a:latin typeface="Open Sans 1"/>
              </a:rPr>
              <a:t>=</a:t>
            </a:r>
            <a:endParaRPr lang="fr-FR" sz="2400" dirty="0">
              <a:solidFill>
                <a:srgbClr val="000000"/>
              </a:solidFill>
              <a:latin typeface="Open Sans 1"/>
            </a:endParaRPr>
          </a:p>
          <a:p>
            <a:pPr algn="ctr"/>
            <a:r>
              <a:rPr lang="en-GT" sz="2400" dirty="0">
                <a:solidFill>
                  <a:srgbClr val="000000"/>
                </a:solidFill>
                <a:latin typeface="Open Sans 1"/>
              </a:rPr>
              <a:t>6,956369/125</a:t>
            </a:r>
            <a:endParaRPr lang="fr-FR" sz="2400" dirty="0">
              <a:solidFill>
                <a:srgbClr val="000000"/>
              </a:solidFill>
              <a:latin typeface="Open Sans 1"/>
            </a:endParaRPr>
          </a:p>
          <a:p>
            <a:pPr algn="ctr"/>
            <a:endParaRPr lang="fr-FR" sz="2400" dirty="0">
              <a:solidFill>
                <a:srgbClr val="000000"/>
              </a:solidFill>
              <a:latin typeface="Open Sans 1"/>
            </a:endParaRPr>
          </a:p>
          <a:p>
            <a:pPr marL="342900" indent="-342900" algn="just">
              <a:buFont typeface="Arial" panose="020B0604020202020204" pitchFamily="34" charset="0"/>
              <a:buChar char="•"/>
            </a:pPr>
            <a:r>
              <a:rPr lang="en-US" sz="2400" dirty="0">
                <a:solidFill>
                  <a:srgbClr val="000000"/>
                </a:solidFill>
                <a:latin typeface="Open Sans 1"/>
              </a:rPr>
              <a:t>normalized to 5 penalty max per team</a:t>
            </a:r>
          </a:p>
          <a:p>
            <a:pPr marL="342900" indent="-342900" algn="just">
              <a:buFont typeface="Arial" panose="020B0604020202020204" pitchFamily="34" charset="0"/>
              <a:buChar char="•"/>
            </a:pPr>
            <a:r>
              <a:rPr lang="en-US" sz="2400" dirty="0">
                <a:solidFill>
                  <a:srgbClr val="000000"/>
                </a:solidFill>
                <a:latin typeface="Open Sans 1"/>
              </a:rPr>
              <a:t>penalty for each team is calculated at the level of the model </a:t>
            </a:r>
          </a:p>
          <a:p>
            <a:pPr marL="342900" indent="-342900" algn="just">
              <a:buFont typeface="Arial" panose="020B0604020202020204" pitchFamily="34" charset="0"/>
              <a:buChar char="•"/>
            </a:pPr>
            <a:r>
              <a:rPr lang="en-US" sz="2400" dirty="0">
                <a:solidFill>
                  <a:srgbClr val="000000"/>
                </a:solidFill>
                <a:latin typeface="Open Sans 1"/>
              </a:rPr>
              <a:t>(step 2 = loops penalty function on all possible combinations)</a:t>
            </a:r>
          </a:p>
        </p:txBody>
      </p:sp>
      <p:sp>
        <p:nvSpPr>
          <p:cNvPr id="11" name="Rectangle 10">
            <a:extLst>
              <a:ext uri="{FF2B5EF4-FFF2-40B4-BE49-F238E27FC236}">
                <a16:creationId xmlns:a16="http://schemas.microsoft.com/office/drawing/2014/main" id="{F060A00D-147F-C84D-A57B-D106F4322F81}"/>
              </a:ext>
            </a:extLst>
          </p:cNvPr>
          <p:cNvSpPr/>
          <p:nvPr/>
        </p:nvSpPr>
        <p:spPr>
          <a:xfrm>
            <a:off x="5150293" y="6698244"/>
            <a:ext cx="5496908" cy="1200329"/>
          </a:xfrm>
          <a:prstGeom prst="rect">
            <a:avLst/>
          </a:prstGeom>
        </p:spPr>
        <p:txBody>
          <a:bodyPr wrap="square">
            <a:spAutoFit/>
          </a:bodyPr>
          <a:lstStyle/>
          <a:p>
            <a:r>
              <a:rPr lang="en-GT" sz="2400" dirty="0">
                <a:solidFill>
                  <a:srgbClr val="000000"/>
                </a:solidFill>
                <a:latin typeface="Open Sans 1"/>
              </a:rPr>
              <a:t>20 choose 4:  4</a:t>
            </a:r>
            <a:r>
              <a:rPr lang="en-US" altLang="zh-TW" sz="2400" dirty="0">
                <a:solidFill>
                  <a:srgbClr val="000000"/>
                </a:solidFill>
                <a:latin typeface="Open Sans 1"/>
              </a:rPr>
              <a:t>,</a:t>
            </a:r>
            <a:r>
              <a:rPr lang="en-GT" sz="2400" dirty="0">
                <a:solidFill>
                  <a:srgbClr val="000000"/>
                </a:solidFill>
                <a:latin typeface="Open Sans 1"/>
              </a:rPr>
              <a:t>845 combinations:</a:t>
            </a:r>
            <a:r>
              <a:rPr lang="en-GT" sz="2400" dirty="0">
                <a:solidFill>
                  <a:srgbClr val="000000"/>
                </a:solidFill>
                <a:latin typeface="Open Sans 1"/>
                <a:sym typeface="Wingdings" pitchFamily="2" charset="2"/>
              </a:rPr>
              <a:t> </a:t>
            </a:r>
            <a:r>
              <a:rPr lang="en-GT" sz="2400" dirty="0">
                <a:solidFill>
                  <a:srgbClr val="000000"/>
                </a:solidFill>
                <a:latin typeface="Open Sans 1"/>
              </a:rPr>
              <a:t> 5 unique teams</a:t>
            </a:r>
            <a:r>
              <a:rPr lang="en-US" sz="2400" dirty="0">
                <a:solidFill>
                  <a:srgbClr val="000000"/>
                </a:solidFill>
                <a:latin typeface="Open Sans 1"/>
              </a:rPr>
              <a:t>   </a:t>
            </a:r>
            <a:r>
              <a:rPr lang="en-US" altLang="zh-TW" sz="2400" dirty="0">
                <a:solidFill>
                  <a:srgbClr val="000000"/>
                </a:solidFill>
                <a:latin typeface="Open Sans 1"/>
              </a:rPr>
              <a:t>                   </a:t>
            </a:r>
            <a:r>
              <a:rPr lang="en-GT" sz="2400" dirty="0">
                <a:solidFill>
                  <a:srgbClr val="000000"/>
                </a:solidFill>
                <a:latin typeface="Open Sans 1"/>
              </a:rPr>
              <a:t>execution time</a:t>
            </a:r>
            <a:r>
              <a:rPr lang="fr-MA" sz="2400" dirty="0">
                <a:solidFill>
                  <a:srgbClr val="000000"/>
                </a:solidFill>
                <a:latin typeface="Open Sans 1"/>
              </a:rPr>
              <a:t> :</a:t>
            </a:r>
            <a:r>
              <a:rPr lang="en-GT" sz="2400" dirty="0">
                <a:solidFill>
                  <a:srgbClr val="000000"/>
                </a:solidFill>
                <a:latin typeface="Open Sans 1"/>
              </a:rPr>
              <a:t> 20 seconds</a:t>
            </a:r>
          </a:p>
        </p:txBody>
      </p:sp>
      <p:pic>
        <p:nvPicPr>
          <p:cNvPr id="4" name="Picture 3">
            <a:extLst>
              <a:ext uri="{FF2B5EF4-FFF2-40B4-BE49-F238E27FC236}">
                <a16:creationId xmlns:a16="http://schemas.microsoft.com/office/drawing/2014/main" id="{3F0643C3-F1AA-4AED-BE16-45D0930BB25D}"/>
              </a:ext>
            </a:extLst>
          </p:cNvPr>
          <p:cNvPicPr>
            <a:picLocks noChangeAspect="1"/>
          </p:cNvPicPr>
          <p:nvPr/>
        </p:nvPicPr>
        <p:blipFill>
          <a:blip r:embed="rId4"/>
          <a:stretch>
            <a:fillRect/>
          </a:stretch>
        </p:blipFill>
        <p:spPr>
          <a:xfrm>
            <a:off x="40000" y="52145"/>
            <a:ext cx="4074800" cy="10129606"/>
          </a:xfrm>
          <a:prstGeom prst="rect">
            <a:avLst/>
          </a:prstGeom>
        </p:spPr>
      </p:pic>
    </p:spTree>
    <p:extLst>
      <p:ext uri="{BB962C8B-B14F-4D97-AF65-F5344CB8AC3E}">
        <p14:creationId xmlns:p14="http://schemas.microsoft.com/office/powerpoint/2010/main" val="1787688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3305926" y="1482710"/>
            <a:ext cx="4440255" cy="8229600"/>
          </a:xfrm>
          <a:prstGeom prst="rect">
            <a:avLst/>
          </a:prstGeom>
          <a:solidFill>
            <a:srgbClr val="000000">
              <a:alpha val="4705"/>
            </a:srgbClr>
          </a:solidFill>
        </p:spPr>
      </p:sp>
      <p:sp>
        <p:nvSpPr>
          <p:cNvPr id="3" name="AutoShape 3"/>
          <p:cNvSpPr/>
          <p:nvPr/>
        </p:nvSpPr>
        <p:spPr>
          <a:xfrm>
            <a:off x="1028700" y="9712310"/>
            <a:ext cx="1175568" cy="137659"/>
          </a:xfrm>
          <a:prstGeom prst="rect">
            <a:avLst/>
          </a:prstGeom>
          <a:solidFill>
            <a:srgbClr val="000000"/>
          </a:solidFill>
        </p:spPr>
      </p:sp>
      <p:sp>
        <p:nvSpPr>
          <p:cNvPr id="5" name="TextBox 5"/>
          <p:cNvSpPr txBox="1"/>
          <p:nvPr/>
        </p:nvSpPr>
        <p:spPr>
          <a:xfrm>
            <a:off x="15832261" y="0"/>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/16</a:t>
            </a:r>
          </a:p>
        </p:txBody>
      </p:sp>
      <p:sp>
        <p:nvSpPr>
          <p:cNvPr id="7" name="TextBox 7"/>
          <p:cNvSpPr txBox="1"/>
          <p:nvPr/>
        </p:nvSpPr>
        <p:spPr>
          <a:xfrm>
            <a:off x="-1905000" y="475161"/>
            <a:ext cx="12115800" cy="1217513"/>
          </a:xfrm>
          <a:prstGeom prst="rect">
            <a:avLst/>
          </a:prstGeom>
        </p:spPr>
        <p:txBody>
          <a:bodyPr wrap="square" lIns="0" tIns="0" rIns="0" bIns="0" rtlCol="0" anchor="t">
            <a:spAutoFit/>
          </a:bodyPr>
          <a:lstStyle/>
          <a:p>
            <a:pPr algn="ctr">
              <a:lnSpc>
                <a:spcPts val="10799"/>
              </a:lnSpc>
            </a:pPr>
            <a:r>
              <a:rPr lang="en-US" sz="4800" dirty="0">
                <a:solidFill>
                  <a:srgbClr val="000000"/>
                </a:solidFill>
                <a:latin typeface="Open Sans 1 Bold"/>
              </a:rPr>
              <a:t>MODEL LIMITATIONS</a:t>
            </a:r>
          </a:p>
        </p:txBody>
      </p:sp>
      <p:pic>
        <p:nvPicPr>
          <p:cNvPr id="4" name="Picture 3">
            <a:extLst>
              <a:ext uri="{FF2B5EF4-FFF2-40B4-BE49-F238E27FC236}">
                <a16:creationId xmlns:a16="http://schemas.microsoft.com/office/drawing/2014/main" id="{969F727D-6E2B-F24A-9812-EAEACA0E5DF5}"/>
              </a:ext>
            </a:extLst>
          </p:cNvPr>
          <p:cNvPicPr>
            <a:picLocks noChangeAspect="1"/>
          </p:cNvPicPr>
          <p:nvPr/>
        </p:nvPicPr>
        <p:blipFill>
          <a:blip r:embed="rId3"/>
          <a:stretch>
            <a:fillRect/>
          </a:stretch>
        </p:blipFill>
        <p:spPr>
          <a:xfrm>
            <a:off x="250372" y="1866900"/>
            <a:ext cx="9320175" cy="5554448"/>
          </a:xfrm>
          <a:prstGeom prst="rect">
            <a:avLst/>
          </a:prstGeom>
        </p:spPr>
      </p:pic>
      <p:sp>
        <p:nvSpPr>
          <p:cNvPr id="9" name="Rectangle 8">
            <a:extLst>
              <a:ext uri="{FF2B5EF4-FFF2-40B4-BE49-F238E27FC236}">
                <a16:creationId xmlns:a16="http://schemas.microsoft.com/office/drawing/2014/main" id="{9DF9DA03-7CDC-2B4B-8EBA-E22AD58B824F}"/>
              </a:ext>
            </a:extLst>
          </p:cNvPr>
          <p:cNvSpPr/>
          <p:nvPr/>
        </p:nvSpPr>
        <p:spPr>
          <a:xfrm>
            <a:off x="10074515" y="2022089"/>
            <a:ext cx="7583540" cy="3323987"/>
          </a:xfrm>
          <a:prstGeom prst="rect">
            <a:avLst/>
          </a:prstGeom>
        </p:spPr>
        <p:txBody>
          <a:bodyPr wrap="square">
            <a:spAutoFit/>
          </a:bodyPr>
          <a:lstStyle/>
          <a:p>
            <a:pPr marL="285750" indent="-285750" algn="just">
              <a:lnSpc>
                <a:spcPts val="3639"/>
              </a:lnSpc>
              <a:buFont typeface="Arial" panose="020B0604020202020204" pitchFamily="34" charset="0"/>
              <a:buChar char="•"/>
            </a:pPr>
            <a:r>
              <a:rPr lang="en-US" sz="3100" dirty="0">
                <a:solidFill>
                  <a:srgbClr val="000000"/>
                </a:solidFill>
                <a:latin typeface="Open Sans 1"/>
              </a:rPr>
              <a:t>Model is using brute force algorithm on a problem that has an exponential growth.</a:t>
            </a:r>
          </a:p>
          <a:p>
            <a:pPr marL="285750" indent="-285750" algn="just">
              <a:lnSpc>
                <a:spcPts val="3639"/>
              </a:lnSpc>
              <a:buFont typeface="Arial" panose="020B0604020202020204" pitchFamily="34" charset="0"/>
              <a:buChar char="•"/>
            </a:pPr>
            <a:endParaRPr lang="en-US" sz="2400" dirty="0">
              <a:solidFill>
                <a:srgbClr val="000000"/>
              </a:solidFill>
              <a:latin typeface="Open Sans 1"/>
            </a:endParaRPr>
          </a:p>
          <a:p>
            <a:pPr algn="ctr">
              <a:lnSpc>
                <a:spcPts val="3639"/>
              </a:lnSpc>
            </a:pPr>
            <a:r>
              <a:rPr lang="en-US" sz="3200" b="1" dirty="0">
                <a:solidFill>
                  <a:srgbClr val="000000"/>
                </a:solidFill>
                <a:latin typeface="Open Sans 1"/>
              </a:rPr>
              <a:t>1</a:t>
            </a:r>
            <a:r>
              <a:rPr lang="en-US" altLang="zh-TW" sz="3200" b="1" dirty="0">
                <a:solidFill>
                  <a:srgbClr val="000000"/>
                </a:solidFill>
                <a:latin typeface="Open Sans 1"/>
              </a:rPr>
              <a:t>,</a:t>
            </a:r>
            <a:r>
              <a:rPr lang="en-US" sz="3200" b="1" dirty="0">
                <a:solidFill>
                  <a:srgbClr val="000000"/>
                </a:solidFill>
                <a:latin typeface="Open Sans 1"/>
              </a:rPr>
              <a:t>000 choose 4 </a:t>
            </a:r>
            <a:endParaRPr lang="en-US" sz="3200" b="1" dirty="0">
              <a:solidFill>
                <a:srgbClr val="000000"/>
              </a:solidFill>
              <a:latin typeface="Open Sans 1"/>
              <a:sym typeface="Wingdings" pitchFamily="2" charset="2"/>
            </a:endParaRPr>
          </a:p>
          <a:p>
            <a:pPr algn="ctr">
              <a:lnSpc>
                <a:spcPts val="3639"/>
              </a:lnSpc>
            </a:pPr>
            <a:r>
              <a:rPr lang="en-US" sz="3200" b="1" dirty="0">
                <a:solidFill>
                  <a:srgbClr val="000000"/>
                </a:solidFill>
                <a:latin typeface="Open Sans 1"/>
                <a:sym typeface="Wingdings" pitchFamily="2" charset="2"/>
              </a:rPr>
              <a:t>=</a:t>
            </a:r>
          </a:p>
          <a:p>
            <a:pPr algn="ctr">
              <a:lnSpc>
                <a:spcPts val="3639"/>
              </a:lnSpc>
            </a:pPr>
            <a:r>
              <a:rPr lang="en-US" sz="3200" b="1" dirty="0">
                <a:solidFill>
                  <a:srgbClr val="000000"/>
                </a:solidFill>
                <a:latin typeface="Open Sans 1"/>
                <a:sym typeface="Wingdings" pitchFamily="2" charset="2"/>
              </a:rPr>
              <a:t>41.4B combinations</a:t>
            </a:r>
            <a:endParaRPr lang="en-US" sz="3200" b="1" dirty="0">
              <a:solidFill>
                <a:srgbClr val="000000"/>
              </a:solidFill>
              <a:latin typeface="Open Sans 1"/>
            </a:endParaRPr>
          </a:p>
        </p:txBody>
      </p:sp>
      <p:sp>
        <p:nvSpPr>
          <p:cNvPr id="10" name="TextBox 4">
            <a:extLst>
              <a:ext uri="{FF2B5EF4-FFF2-40B4-BE49-F238E27FC236}">
                <a16:creationId xmlns:a16="http://schemas.microsoft.com/office/drawing/2014/main" id="{BE0541CD-C315-474C-B936-6B97A7916752}"/>
              </a:ext>
            </a:extLst>
          </p:cNvPr>
          <p:cNvSpPr txBox="1"/>
          <p:nvPr/>
        </p:nvSpPr>
        <p:spPr>
          <a:xfrm>
            <a:off x="8708307" y="8409960"/>
            <a:ext cx="8573881" cy="1349897"/>
          </a:xfrm>
          <a:prstGeom prst="rect">
            <a:avLst/>
          </a:prstGeom>
        </p:spPr>
        <p:txBody>
          <a:bodyPr lIns="0" tIns="0" rIns="0" bIns="0" rtlCol="0" anchor="t">
            <a:spAutoFit/>
          </a:bodyPr>
          <a:lstStyle/>
          <a:p>
            <a:pPr algn="r">
              <a:lnSpc>
                <a:spcPts val="10799"/>
              </a:lnSpc>
            </a:pPr>
            <a:r>
              <a:rPr lang="en-US" sz="8999" dirty="0">
                <a:solidFill>
                  <a:srgbClr val="000000"/>
                </a:solidFill>
                <a:latin typeface="Open Sans 1 Bold"/>
              </a:rPr>
              <a:t>INSIGHT </a:t>
            </a:r>
          </a:p>
        </p:txBody>
      </p:sp>
      <p:sp>
        <p:nvSpPr>
          <p:cNvPr id="11" name="TextBox 7">
            <a:extLst>
              <a:ext uri="{FF2B5EF4-FFF2-40B4-BE49-F238E27FC236}">
                <a16:creationId xmlns:a16="http://schemas.microsoft.com/office/drawing/2014/main" id="{21EAEB9F-5BF4-6449-A46D-9AE74C913A43}"/>
              </a:ext>
            </a:extLst>
          </p:cNvPr>
          <p:cNvSpPr txBox="1"/>
          <p:nvPr/>
        </p:nvSpPr>
        <p:spPr>
          <a:xfrm>
            <a:off x="6172200" y="5358419"/>
            <a:ext cx="12115800" cy="1157881"/>
          </a:xfrm>
          <a:prstGeom prst="rect">
            <a:avLst/>
          </a:prstGeom>
        </p:spPr>
        <p:txBody>
          <a:bodyPr wrap="square" lIns="0" tIns="0" rIns="0" bIns="0" rtlCol="0" anchor="t">
            <a:spAutoFit/>
          </a:bodyPr>
          <a:lstStyle/>
          <a:p>
            <a:pPr algn="ctr">
              <a:lnSpc>
                <a:spcPts val="10799"/>
              </a:lnSpc>
            </a:pPr>
            <a:r>
              <a:rPr lang="en-US" sz="2800" dirty="0">
                <a:solidFill>
                  <a:srgbClr val="000000"/>
                </a:solidFill>
                <a:latin typeface="Open Sans 1 Bold"/>
              </a:rPr>
              <a:t>POTENTIAL SOLUTIONS</a:t>
            </a:r>
          </a:p>
        </p:txBody>
      </p:sp>
      <p:sp>
        <p:nvSpPr>
          <p:cNvPr id="12" name="Rectangle 11">
            <a:extLst>
              <a:ext uri="{FF2B5EF4-FFF2-40B4-BE49-F238E27FC236}">
                <a16:creationId xmlns:a16="http://schemas.microsoft.com/office/drawing/2014/main" id="{3E3492BB-D7DF-5242-9534-200AFBAFCA90}"/>
              </a:ext>
            </a:extLst>
          </p:cNvPr>
          <p:cNvSpPr/>
          <p:nvPr/>
        </p:nvSpPr>
        <p:spPr>
          <a:xfrm>
            <a:off x="10090932" y="6516300"/>
            <a:ext cx="7088479" cy="979692"/>
          </a:xfrm>
          <a:prstGeom prst="rect">
            <a:avLst/>
          </a:prstGeom>
        </p:spPr>
        <p:txBody>
          <a:bodyPr wrap="none">
            <a:spAutoFit/>
          </a:bodyPr>
          <a:lstStyle/>
          <a:p>
            <a:pPr marL="285750" indent="-285750" algn="just">
              <a:lnSpc>
                <a:spcPts val="3639"/>
              </a:lnSpc>
              <a:buFont typeface="Arial" panose="020B0604020202020204" pitchFamily="34" charset="0"/>
              <a:buChar char="•"/>
            </a:pPr>
            <a:r>
              <a:rPr lang="en-US" sz="2400" dirty="0">
                <a:solidFill>
                  <a:srgbClr val="000000"/>
                </a:solidFill>
                <a:latin typeface="Open Sans 1"/>
              </a:rPr>
              <a:t>Different approach (avoid exponential growth)</a:t>
            </a:r>
          </a:p>
          <a:p>
            <a:pPr marL="285750" indent="-285750" algn="just">
              <a:lnSpc>
                <a:spcPts val="3639"/>
              </a:lnSpc>
              <a:buFont typeface="Arial" panose="020B0604020202020204" pitchFamily="34" charset="0"/>
              <a:buChar char="•"/>
            </a:pPr>
            <a:r>
              <a:rPr lang="en-US" sz="2400" dirty="0">
                <a:solidFill>
                  <a:srgbClr val="000000"/>
                </a:solidFill>
                <a:latin typeface="Open Sans 1"/>
              </a:rPr>
              <a:t>Run our model in a quantum computer</a:t>
            </a:r>
          </a:p>
        </p:txBody>
      </p:sp>
    </p:spTree>
    <p:extLst>
      <p:ext uri="{BB962C8B-B14F-4D97-AF65-F5344CB8AC3E}">
        <p14:creationId xmlns:p14="http://schemas.microsoft.com/office/powerpoint/2010/main" val="2557143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1600363" y="1028700"/>
            <a:ext cx="4522586" cy="8229600"/>
          </a:xfrm>
          <a:prstGeom prst="rect">
            <a:avLst/>
          </a:prstGeom>
          <a:solidFill>
            <a:srgbClr val="000000">
              <a:alpha val="4705"/>
            </a:srgbClr>
          </a:solidFill>
        </p:spPr>
      </p:sp>
      <p:sp>
        <p:nvSpPr>
          <p:cNvPr id="3" name="TextBox 3"/>
          <p:cNvSpPr txBox="1"/>
          <p:nvPr/>
        </p:nvSpPr>
        <p:spPr>
          <a:xfrm>
            <a:off x="15338256" y="7731903"/>
            <a:ext cx="1825794" cy="1526397"/>
          </a:xfrm>
          <a:prstGeom prst="rect">
            <a:avLst/>
          </a:prstGeom>
        </p:spPr>
        <p:txBody>
          <a:bodyPr lIns="0" tIns="0" rIns="0" bIns="0" rtlCol="0" anchor="t">
            <a:spAutoFit/>
          </a:bodyPr>
          <a:lstStyle/>
          <a:p>
            <a:pPr algn="r">
              <a:lnSpc>
                <a:spcPts val="12599"/>
              </a:lnSpc>
              <a:spcBef>
                <a:spcPct val="0"/>
              </a:spcBef>
            </a:pPr>
            <a:r>
              <a:rPr lang="en-US" sz="8999">
                <a:solidFill>
                  <a:srgbClr val="000000"/>
                </a:solidFill>
                <a:latin typeface="Open Sans 1 Bold"/>
              </a:rPr>
              <a:t>/02</a:t>
            </a:r>
          </a:p>
        </p:txBody>
      </p:sp>
      <p:sp>
        <p:nvSpPr>
          <p:cNvPr id="4" name="AutoShape 4"/>
          <p:cNvSpPr/>
          <p:nvPr/>
        </p:nvSpPr>
        <p:spPr>
          <a:xfrm>
            <a:off x="1028700" y="1068495"/>
            <a:ext cx="1175568" cy="137659"/>
          </a:xfrm>
          <a:prstGeom prst="rect">
            <a:avLst/>
          </a:prstGeom>
          <a:solidFill>
            <a:srgbClr val="000000"/>
          </a:solidFill>
        </p:spPr>
      </p:sp>
      <p:grpSp>
        <p:nvGrpSpPr>
          <p:cNvPr id="5" name="Group 5"/>
          <p:cNvGrpSpPr/>
          <p:nvPr/>
        </p:nvGrpSpPr>
        <p:grpSpPr>
          <a:xfrm>
            <a:off x="2876319" y="1384875"/>
            <a:ext cx="7634805" cy="8368958"/>
            <a:chOff x="0" y="9525"/>
            <a:chExt cx="10179740" cy="11158610"/>
          </a:xfrm>
        </p:grpSpPr>
        <p:sp>
          <p:nvSpPr>
            <p:cNvPr id="6" name="TextBox 6"/>
            <p:cNvSpPr txBox="1"/>
            <p:nvPr/>
          </p:nvSpPr>
          <p:spPr>
            <a:xfrm>
              <a:off x="0" y="9525"/>
              <a:ext cx="10179740" cy="1803037"/>
            </a:xfrm>
            <a:prstGeom prst="rect">
              <a:avLst/>
            </a:prstGeom>
          </p:spPr>
          <p:txBody>
            <a:bodyPr lIns="0" tIns="0" rIns="0" bIns="0" rtlCol="0" anchor="t">
              <a:spAutoFit/>
            </a:bodyPr>
            <a:lstStyle/>
            <a:p>
              <a:pPr>
                <a:lnSpc>
                  <a:spcPts val="10799"/>
                </a:lnSpc>
              </a:pPr>
              <a:r>
                <a:rPr lang="en-US" sz="8999">
                  <a:solidFill>
                    <a:srgbClr val="000000"/>
                  </a:solidFill>
                  <a:latin typeface="Open Sans 1 Bold"/>
                </a:rPr>
                <a:t>AGENDA</a:t>
              </a:r>
            </a:p>
          </p:txBody>
        </p:sp>
        <p:sp>
          <p:nvSpPr>
            <p:cNvPr id="7" name="TextBox 7"/>
            <p:cNvSpPr txBox="1"/>
            <p:nvPr/>
          </p:nvSpPr>
          <p:spPr>
            <a:xfrm>
              <a:off x="0" y="2546032"/>
              <a:ext cx="10179740" cy="8622103"/>
            </a:xfrm>
            <a:prstGeom prst="rect">
              <a:avLst/>
            </a:prstGeom>
          </p:spPr>
          <p:txBody>
            <a:bodyPr lIns="0" tIns="0" rIns="0" bIns="0" rtlCol="0" anchor="t">
              <a:spAutoFit/>
            </a:bodyPr>
            <a:lstStyle/>
            <a:p>
              <a:pPr>
                <a:lnSpc>
                  <a:spcPts val="5099"/>
                </a:lnSpc>
              </a:pPr>
              <a:r>
                <a:rPr lang="en-US" sz="3000" dirty="0">
                  <a:solidFill>
                    <a:srgbClr val="000000"/>
                  </a:solidFill>
                  <a:latin typeface="Open Sans 1"/>
                </a:rPr>
                <a:t>Part 1: Introduction</a:t>
              </a:r>
            </a:p>
            <a:p>
              <a:pPr>
                <a:lnSpc>
                  <a:spcPts val="5099"/>
                </a:lnSpc>
              </a:pPr>
              <a:r>
                <a:rPr lang="en-US" sz="3000" dirty="0">
                  <a:solidFill>
                    <a:srgbClr val="000000"/>
                  </a:solidFill>
                  <a:latin typeface="Open Sans 1"/>
                </a:rPr>
                <a:t>Part 2: Business problems</a:t>
              </a:r>
            </a:p>
            <a:p>
              <a:pPr>
                <a:lnSpc>
                  <a:spcPts val="5099"/>
                </a:lnSpc>
              </a:pPr>
              <a:r>
                <a:rPr lang="en-US" sz="3000" dirty="0">
                  <a:solidFill>
                    <a:srgbClr val="000000"/>
                  </a:solidFill>
                  <a:latin typeface="Open Sans 1"/>
                </a:rPr>
                <a:t>Part 3: Our Approach</a:t>
              </a:r>
            </a:p>
            <a:p>
              <a:pPr marL="1828800" lvl="3" indent="-457200">
                <a:lnSpc>
                  <a:spcPts val="5099"/>
                </a:lnSpc>
                <a:buFont typeface="Wingdings" pitchFamily="2" charset="2"/>
                <a:buChar char="Ø"/>
              </a:pPr>
              <a:r>
                <a:rPr lang="en-US" sz="3000" dirty="0">
                  <a:solidFill>
                    <a:srgbClr val="000000"/>
                  </a:solidFill>
                  <a:latin typeface="Open Sans 1"/>
                </a:rPr>
                <a:t>Scope discovery</a:t>
              </a:r>
            </a:p>
            <a:p>
              <a:pPr marL="1828800" lvl="3" indent="-457200">
                <a:lnSpc>
                  <a:spcPts val="5099"/>
                </a:lnSpc>
                <a:buFont typeface="Wingdings" pitchFamily="2" charset="2"/>
                <a:buChar char="Ø"/>
              </a:pPr>
              <a:r>
                <a:rPr lang="en-US" sz="3000" dirty="0">
                  <a:solidFill>
                    <a:srgbClr val="000000"/>
                  </a:solidFill>
                  <a:latin typeface="Open Sans 1"/>
                </a:rPr>
                <a:t>Defining the penalty function     </a:t>
              </a:r>
            </a:p>
            <a:p>
              <a:pPr marL="2743200" lvl="5" indent="-457200">
                <a:lnSpc>
                  <a:spcPts val="5099"/>
                </a:lnSpc>
                <a:buFont typeface="Arial" panose="020B0604020202020204" pitchFamily="34" charset="0"/>
                <a:buChar char="•"/>
              </a:pPr>
              <a:r>
                <a:rPr lang="en-US" sz="3000" dirty="0">
                  <a:solidFill>
                    <a:srgbClr val="000000"/>
                  </a:solidFill>
                  <a:latin typeface="Open Sans 1"/>
                </a:rPr>
                <a:t>Constraints</a:t>
              </a:r>
            </a:p>
            <a:p>
              <a:pPr marL="2743200" lvl="5" indent="-457200">
                <a:lnSpc>
                  <a:spcPts val="5099"/>
                </a:lnSpc>
                <a:buFont typeface="Arial" panose="020B0604020202020204" pitchFamily="34" charset="0"/>
                <a:buChar char="•"/>
              </a:pPr>
              <a:r>
                <a:rPr lang="en-US" sz="3000" dirty="0">
                  <a:solidFill>
                    <a:srgbClr val="000000"/>
                  </a:solidFill>
                  <a:latin typeface="Open Sans 1"/>
                </a:rPr>
                <a:t>Normalization</a:t>
              </a:r>
            </a:p>
            <a:p>
              <a:pPr marL="1828800" lvl="3" indent="-457200">
                <a:lnSpc>
                  <a:spcPts val="5099"/>
                </a:lnSpc>
                <a:buFont typeface="Wingdings" pitchFamily="2" charset="2"/>
                <a:buChar char="Ø"/>
              </a:pPr>
              <a:r>
                <a:rPr lang="en-US" sz="3000" dirty="0">
                  <a:solidFill>
                    <a:srgbClr val="000000"/>
                  </a:solidFill>
                  <a:latin typeface="Open Sans 1"/>
                </a:rPr>
                <a:t>Modeling</a:t>
              </a:r>
            </a:p>
            <a:p>
              <a:pPr>
                <a:lnSpc>
                  <a:spcPts val="5099"/>
                </a:lnSpc>
              </a:pPr>
              <a:r>
                <a:rPr lang="en-US" sz="3000" dirty="0">
                  <a:solidFill>
                    <a:srgbClr val="000000"/>
                  </a:solidFill>
                  <a:latin typeface="Open Sans 1"/>
                </a:rPr>
                <a:t>Part 4: Insight</a:t>
              </a:r>
            </a:p>
            <a:p>
              <a:pPr>
                <a:lnSpc>
                  <a:spcPts val="5100"/>
                </a:lnSpc>
              </a:pPr>
              <a:r>
                <a:rPr lang="en-US" sz="3076" dirty="0">
                  <a:solidFill>
                    <a:srgbClr val="000000"/>
                  </a:solidFill>
                  <a:latin typeface="Arimo"/>
                </a:rPr>
                <a:t> </a:t>
              </a:r>
            </a:p>
          </p:txBody>
        </p:sp>
      </p:grpSp>
      <p:sp>
        <p:nvSpPr>
          <p:cNvPr id="8" name="TextBox 8"/>
          <p:cNvSpPr txBox="1"/>
          <p:nvPr/>
        </p:nvSpPr>
        <p:spPr>
          <a:xfrm>
            <a:off x="12612061" y="9515556"/>
            <a:ext cx="4551989" cy="306898"/>
          </a:xfrm>
          <a:prstGeom prst="rect">
            <a:avLst/>
          </a:prstGeom>
        </p:spPr>
        <p:txBody>
          <a:bodyPr lIns="0" tIns="0" rIns="0" bIns="0" rtlCol="0" anchor="t">
            <a:spAutoFit/>
          </a:bodyPr>
          <a:lstStyle/>
          <a:p>
            <a:pPr algn="r">
              <a:lnSpc>
                <a:spcPts val="2400"/>
              </a:lnSpc>
            </a:pPr>
            <a:r>
              <a:rPr lang="en-US" sz="2000" spc="100">
                <a:solidFill>
                  <a:srgbClr val="000000"/>
                </a:solidFill>
                <a:latin typeface="Open Sans 1"/>
              </a:rPr>
              <a:t>Data Optimization| 2021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16083732" y="9040784"/>
            <a:ext cx="1175568" cy="137659"/>
          </a:xfrm>
          <a:prstGeom prst="rect">
            <a:avLst/>
          </a:prstGeom>
          <a:solidFill>
            <a:srgbClr val="000000"/>
          </a:solidFill>
        </p:spPr>
      </p:sp>
      <p:sp>
        <p:nvSpPr>
          <p:cNvPr id="3" name="AutoShape 3"/>
          <p:cNvSpPr/>
          <p:nvPr/>
        </p:nvSpPr>
        <p:spPr>
          <a:xfrm>
            <a:off x="0" y="0"/>
            <a:ext cx="18288000" cy="1493392"/>
          </a:xfrm>
          <a:prstGeom prst="rect">
            <a:avLst/>
          </a:prstGeom>
          <a:solidFill>
            <a:srgbClr val="000000">
              <a:alpha val="4705"/>
            </a:srgbClr>
          </a:solidFill>
        </p:spPr>
      </p:sp>
      <p:sp>
        <p:nvSpPr>
          <p:cNvPr id="4" name="TextBox 4"/>
          <p:cNvSpPr txBox="1"/>
          <p:nvPr/>
        </p:nvSpPr>
        <p:spPr>
          <a:xfrm>
            <a:off x="1028700" y="649231"/>
            <a:ext cx="1825794" cy="1526397"/>
          </a:xfrm>
          <a:prstGeom prst="rect">
            <a:avLst/>
          </a:prstGeom>
        </p:spPr>
        <p:txBody>
          <a:bodyPr lIns="0" tIns="0" rIns="0" bIns="0" rtlCol="0" anchor="t">
            <a:spAutoFit/>
          </a:bodyPr>
          <a:lstStyle/>
          <a:p>
            <a:pPr>
              <a:lnSpc>
                <a:spcPts val="12599"/>
              </a:lnSpc>
              <a:spcBef>
                <a:spcPct val="0"/>
              </a:spcBef>
            </a:pPr>
            <a:r>
              <a:rPr lang="en-US" sz="8999">
                <a:solidFill>
                  <a:srgbClr val="000000"/>
                </a:solidFill>
                <a:latin typeface="Open Sans 1 Bold"/>
              </a:rPr>
              <a:t>/03</a:t>
            </a:r>
          </a:p>
        </p:txBody>
      </p:sp>
      <p:grpSp>
        <p:nvGrpSpPr>
          <p:cNvPr id="5" name="Group 5"/>
          <p:cNvGrpSpPr/>
          <p:nvPr/>
        </p:nvGrpSpPr>
        <p:grpSpPr>
          <a:xfrm>
            <a:off x="1245841" y="3222191"/>
            <a:ext cx="6356104" cy="6397573"/>
            <a:chOff x="0" y="-57150"/>
            <a:chExt cx="8474805" cy="8530097"/>
          </a:xfrm>
        </p:grpSpPr>
        <p:sp>
          <p:nvSpPr>
            <p:cNvPr id="6" name="TextBox 6"/>
            <p:cNvSpPr txBox="1"/>
            <p:nvPr/>
          </p:nvSpPr>
          <p:spPr>
            <a:xfrm>
              <a:off x="0" y="912060"/>
              <a:ext cx="8474805" cy="6176136"/>
            </a:xfrm>
            <a:prstGeom prst="rect">
              <a:avLst/>
            </a:prstGeom>
          </p:spPr>
          <p:txBody>
            <a:bodyPr lIns="0" tIns="0" rIns="0" bIns="0" rtlCol="0" anchor="t">
              <a:spAutoFit/>
            </a:bodyPr>
            <a:lstStyle/>
            <a:p>
              <a:pPr algn="just">
                <a:lnSpc>
                  <a:spcPct val="150000"/>
                </a:lnSpc>
              </a:pPr>
              <a:r>
                <a:rPr lang="en-US" sz="2599" dirty="0">
                  <a:solidFill>
                    <a:srgbClr val="000000"/>
                  </a:solidFill>
                  <a:latin typeface="Open Sans 1"/>
                </a:rPr>
                <a:t>MM, a large multinational company, carried out a team building camp in a tropical retreat for 100 employees. The management team wants to randomize employees team assignments to ensure they get the most benefit out of this exercise. </a:t>
              </a:r>
            </a:p>
            <a:p>
              <a:pPr algn="just">
                <a:lnSpc>
                  <a:spcPts val="3639"/>
                </a:lnSpc>
              </a:pPr>
              <a:endParaRPr lang="en-US" sz="2599" dirty="0">
                <a:solidFill>
                  <a:srgbClr val="000000"/>
                </a:solidFill>
                <a:latin typeface="Open Sans 1"/>
              </a:endParaRPr>
            </a:p>
          </p:txBody>
        </p:sp>
        <p:sp>
          <p:nvSpPr>
            <p:cNvPr id="7" name="TextBox 7"/>
            <p:cNvSpPr txBox="1"/>
            <p:nvPr/>
          </p:nvSpPr>
          <p:spPr>
            <a:xfrm>
              <a:off x="0" y="-57150"/>
              <a:ext cx="8474805"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INTRODUCTION</a:t>
              </a:r>
            </a:p>
          </p:txBody>
        </p:sp>
        <p:sp>
          <p:nvSpPr>
            <p:cNvPr id="8" name="TextBox 8"/>
            <p:cNvSpPr txBox="1"/>
            <p:nvPr/>
          </p:nvSpPr>
          <p:spPr>
            <a:xfrm>
              <a:off x="0" y="7909103"/>
              <a:ext cx="8474805" cy="563844"/>
            </a:xfrm>
            <a:prstGeom prst="rect">
              <a:avLst/>
            </a:prstGeom>
          </p:spPr>
          <p:txBody>
            <a:bodyPr lIns="0" tIns="0" rIns="0" bIns="0" rtlCol="0" anchor="t">
              <a:spAutoFit/>
            </a:bodyPr>
            <a:lstStyle/>
            <a:p>
              <a:pPr>
                <a:lnSpc>
                  <a:spcPts val="3639"/>
                </a:lnSpc>
              </a:pPr>
              <a:endParaRPr/>
            </a:p>
          </p:txBody>
        </p:sp>
      </p:grpSp>
      <p:grpSp>
        <p:nvGrpSpPr>
          <p:cNvPr id="9" name="Group 9"/>
          <p:cNvGrpSpPr/>
          <p:nvPr/>
        </p:nvGrpSpPr>
        <p:grpSpPr>
          <a:xfrm>
            <a:off x="9727627" y="3222192"/>
            <a:ext cx="6356104" cy="5505452"/>
            <a:chOff x="0" y="-57150"/>
            <a:chExt cx="8474805" cy="7340603"/>
          </a:xfrm>
        </p:grpSpPr>
        <p:sp>
          <p:nvSpPr>
            <p:cNvPr id="10" name="TextBox 10"/>
            <p:cNvSpPr txBox="1"/>
            <p:nvPr/>
          </p:nvSpPr>
          <p:spPr>
            <a:xfrm>
              <a:off x="0" y="912059"/>
              <a:ext cx="8474805" cy="5412764"/>
            </a:xfrm>
            <a:prstGeom prst="rect">
              <a:avLst/>
            </a:prstGeom>
          </p:spPr>
          <p:txBody>
            <a:bodyPr lIns="0" tIns="0" rIns="0" bIns="0" rtlCol="0" anchor="t">
              <a:spAutoFit/>
            </a:bodyPr>
            <a:lstStyle/>
            <a:p>
              <a:pPr marL="561339" lvl="1" indent="-280669">
                <a:lnSpc>
                  <a:spcPct val="150000"/>
                </a:lnSpc>
                <a:buFont typeface="Arial"/>
                <a:buChar char="•"/>
              </a:pPr>
              <a:r>
                <a:rPr lang="en-US" sz="2599" dirty="0">
                  <a:solidFill>
                    <a:srgbClr val="000000"/>
                  </a:solidFill>
                  <a:latin typeface="Open Sans 1"/>
                </a:rPr>
                <a:t>Develop a model that is going to find the best team set (25) assignment given the 100 employees.</a:t>
              </a:r>
            </a:p>
            <a:p>
              <a:pPr marL="561339" lvl="1" indent="-280669">
                <a:lnSpc>
                  <a:spcPct val="150000"/>
                </a:lnSpc>
                <a:buFont typeface="Arial"/>
                <a:buChar char="•"/>
              </a:pPr>
              <a:endParaRPr lang="en-US" sz="2599" dirty="0">
                <a:solidFill>
                  <a:srgbClr val="000000"/>
                </a:solidFill>
                <a:latin typeface="Open Sans 1"/>
              </a:endParaRPr>
            </a:p>
            <a:p>
              <a:pPr marL="561339" lvl="1" indent="-280669">
                <a:lnSpc>
                  <a:spcPct val="150000"/>
                </a:lnSpc>
                <a:buFont typeface="Arial"/>
                <a:buChar char="•"/>
              </a:pPr>
              <a:r>
                <a:rPr lang="en-US" sz="2676" dirty="0">
                  <a:solidFill>
                    <a:srgbClr val="000000"/>
                  </a:solidFill>
                  <a:latin typeface="Arimo"/>
                </a:rPr>
                <a:t>Employees can not be in more than one team.</a:t>
              </a:r>
            </a:p>
            <a:p>
              <a:pPr>
                <a:lnSpc>
                  <a:spcPts val="3639"/>
                </a:lnSpc>
              </a:pPr>
              <a:endParaRPr lang="en-US" sz="2676" dirty="0">
                <a:solidFill>
                  <a:srgbClr val="000000"/>
                </a:solidFill>
                <a:latin typeface="Arimo"/>
              </a:endParaRPr>
            </a:p>
          </p:txBody>
        </p:sp>
        <p:sp>
          <p:nvSpPr>
            <p:cNvPr id="11" name="TextBox 11"/>
            <p:cNvSpPr txBox="1"/>
            <p:nvPr/>
          </p:nvSpPr>
          <p:spPr>
            <a:xfrm>
              <a:off x="0" y="-57150"/>
              <a:ext cx="8474805"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BUSINESS PROBLEM</a:t>
              </a:r>
            </a:p>
          </p:txBody>
        </p:sp>
        <p:sp>
          <p:nvSpPr>
            <p:cNvPr id="12" name="TextBox 12"/>
            <p:cNvSpPr txBox="1"/>
            <p:nvPr/>
          </p:nvSpPr>
          <p:spPr>
            <a:xfrm>
              <a:off x="0" y="6719609"/>
              <a:ext cx="8474805" cy="563844"/>
            </a:xfrm>
            <a:prstGeom prst="rect">
              <a:avLst/>
            </a:prstGeom>
          </p:spPr>
          <p:txBody>
            <a:bodyPr lIns="0" tIns="0" rIns="0" bIns="0" rtlCol="0" anchor="t">
              <a:spAutoFit/>
            </a:bodyPr>
            <a:lstStyle/>
            <a:p>
              <a:pPr>
                <a:lnSpc>
                  <a:spcPts val="3639"/>
                </a:lnSpc>
              </a:pPr>
              <a:endParaRPr/>
            </a:p>
          </p:txBody>
        </p:sp>
      </p:grpSp>
      <p:sp>
        <p:nvSpPr>
          <p:cNvPr id="13" name="TextBox 13"/>
          <p:cNvSpPr txBox="1"/>
          <p:nvPr/>
        </p:nvSpPr>
        <p:spPr>
          <a:xfrm>
            <a:off x="578500" y="9461552"/>
            <a:ext cx="4551989" cy="306898"/>
          </a:xfrm>
          <a:prstGeom prst="rect">
            <a:avLst/>
          </a:prstGeom>
        </p:spPr>
        <p:txBody>
          <a:bodyPr lIns="0" tIns="0" rIns="0" bIns="0" rtlCol="0" anchor="t">
            <a:spAutoFit/>
          </a:bodyPr>
          <a:lstStyle/>
          <a:p>
            <a:pPr algn="r">
              <a:lnSpc>
                <a:spcPts val="2400"/>
              </a:lnSpc>
            </a:pPr>
            <a:r>
              <a:rPr lang="en-US" sz="2000" spc="100">
                <a:solidFill>
                  <a:srgbClr val="000000"/>
                </a:solidFill>
                <a:latin typeface="Open Sans 1"/>
              </a:rPr>
              <a:t>Data Optimization| 2021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5433506" y="7717823"/>
            <a:ext cx="1825794" cy="1526397"/>
          </a:xfrm>
          <a:prstGeom prst="rect">
            <a:avLst/>
          </a:prstGeom>
        </p:spPr>
        <p:txBody>
          <a:bodyPr lIns="0" tIns="0" rIns="0" bIns="0" rtlCol="0" anchor="t">
            <a:spAutoFit/>
          </a:bodyPr>
          <a:lstStyle/>
          <a:p>
            <a:pPr algn="r">
              <a:lnSpc>
                <a:spcPts val="12599"/>
              </a:lnSpc>
              <a:spcBef>
                <a:spcPct val="0"/>
              </a:spcBef>
            </a:pPr>
            <a:r>
              <a:rPr lang="en-US" sz="8999">
                <a:solidFill>
                  <a:srgbClr val="000000"/>
                </a:solidFill>
                <a:latin typeface="Open Sans 1 Bold"/>
              </a:rPr>
              <a:t>/04</a:t>
            </a:r>
          </a:p>
        </p:txBody>
      </p:sp>
      <p:sp>
        <p:nvSpPr>
          <p:cNvPr id="3" name="TextBox 3"/>
          <p:cNvSpPr txBox="1"/>
          <p:nvPr/>
        </p:nvSpPr>
        <p:spPr>
          <a:xfrm>
            <a:off x="9144000" y="3939765"/>
            <a:ext cx="8115300" cy="1349897"/>
          </a:xfrm>
          <a:prstGeom prst="rect">
            <a:avLst/>
          </a:prstGeom>
        </p:spPr>
        <p:txBody>
          <a:bodyPr lIns="0" tIns="0" rIns="0" bIns="0" rtlCol="0" anchor="t">
            <a:spAutoFit/>
          </a:bodyPr>
          <a:lstStyle/>
          <a:p>
            <a:pPr algn="r">
              <a:lnSpc>
                <a:spcPts val="10799"/>
              </a:lnSpc>
            </a:pPr>
            <a:r>
              <a:rPr lang="en-US" sz="8999">
                <a:solidFill>
                  <a:srgbClr val="000000"/>
                </a:solidFill>
                <a:latin typeface="Open Sans 1 Bold"/>
              </a:rPr>
              <a:t>CONSTRAINTS</a:t>
            </a:r>
          </a:p>
        </p:txBody>
      </p:sp>
      <p:sp>
        <p:nvSpPr>
          <p:cNvPr id="4" name="AutoShape 4"/>
          <p:cNvSpPr/>
          <p:nvPr/>
        </p:nvSpPr>
        <p:spPr>
          <a:xfrm>
            <a:off x="0" y="0"/>
            <a:ext cx="1616484" cy="10287000"/>
          </a:xfrm>
          <a:prstGeom prst="rect">
            <a:avLst/>
          </a:prstGeom>
          <a:solidFill>
            <a:srgbClr val="000000">
              <a:alpha val="4705"/>
            </a:srgbClr>
          </a:solidFill>
        </p:spPr>
      </p:sp>
      <p:sp>
        <p:nvSpPr>
          <p:cNvPr id="5" name="AutoShape 5"/>
          <p:cNvSpPr/>
          <p:nvPr/>
        </p:nvSpPr>
        <p:spPr>
          <a:xfrm>
            <a:off x="808242" y="502213"/>
            <a:ext cx="1175568" cy="137659"/>
          </a:xfrm>
          <a:prstGeom prst="rect">
            <a:avLst/>
          </a:prstGeom>
          <a:solidFill>
            <a:srgbClr val="000000"/>
          </a:solidFill>
        </p:spPr>
      </p:sp>
      <p:grpSp>
        <p:nvGrpSpPr>
          <p:cNvPr id="6" name="Group 6"/>
          <p:cNvGrpSpPr/>
          <p:nvPr/>
        </p:nvGrpSpPr>
        <p:grpSpPr>
          <a:xfrm>
            <a:off x="2877107" y="243505"/>
            <a:ext cx="5657050" cy="1760890"/>
            <a:chOff x="0" y="0"/>
            <a:chExt cx="7542734" cy="2347853"/>
          </a:xfrm>
        </p:grpSpPr>
        <p:sp>
          <p:nvSpPr>
            <p:cNvPr id="7" name="TextBox 7"/>
            <p:cNvSpPr txBox="1"/>
            <p:nvPr/>
          </p:nvSpPr>
          <p:spPr>
            <a:xfrm>
              <a:off x="0" y="854910"/>
              <a:ext cx="7542734" cy="1492943"/>
            </a:xfrm>
            <a:prstGeom prst="rect">
              <a:avLst/>
            </a:prstGeom>
          </p:spPr>
          <p:txBody>
            <a:bodyPr lIns="0" tIns="0" rIns="0" bIns="0" rtlCol="0" anchor="t">
              <a:spAutoFit/>
            </a:bodyPr>
            <a:lstStyle/>
            <a:p>
              <a:pPr>
                <a:lnSpc>
                  <a:spcPts val="3079"/>
                </a:lnSpc>
              </a:pPr>
              <a:r>
                <a:rPr lang="en-US" sz="2199" dirty="0">
                  <a:solidFill>
                    <a:srgbClr val="000000"/>
                  </a:solidFill>
                  <a:latin typeface="Open Sans 1"/>
                </a:rPr>
                <a:t>Each team should be as close to the population average in gender representation</a:t>
              </a:r>
            </a:p>
          </p:txBody>
        </p:sp>
        <p:sp>
          <p:nvSpPr>
            <p:cNvPr id="8" name="TextBox 8"/>
            <p:cNvSpPr txBox="1"/>
            <p:nvPr/>
          </p:nvSpPr>
          <p:spPr>
            <a:xfrm>
              <a:off x="0" y="-57150"/>
              <a:ext cx="7542734"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1 Gender</a:t>
              </a:r>
            </a:p>
          </p:txBody>
        </p:sp>
      </p:grpSp>
      <p:grpSp>
        <p:nvGrpSpPr>
          <p:cNvPr id="9" name="Group 9"/>
          <p:cNvGrpSpPr/>
          <p:nvPr/>
        </p:nvGrpSpPr>
        <p:grpSpPr>
          <a:xfrm>
            <a:off x="2877107" y="2315810"/>
            <a:ext cx="5021867" cy="1760890"/>
            <a:chOff x="0" y="0"/>
            <a:chExt cx="6695822" cy="2347853"/>
          </a:xfrm>
        </p:grpSpPr>
        <p:sp>
          <p:nvSpPr>
            <p:cNvPr id="10" name="TextBox 10"/>
            <p:cNvSpPr txBox="1"/>
            <p:nvPr/>
          </p:nvSpPr>
          <p:spPr>
            <a:xfrm>
              <a:off x="0" y="854910"/>
              <a:ext cx="6695822" cy="1492943"/>
            </a:xfrm>
            <a:prstGeom prst="rect">
              <a:avLst/>
            </a:prstGeom>
          </p:spPr>
          <p:txBody>
            <a:bodyPr lIns="0" tIns="0" rIns="0" bIns="0" rtlCol="0" anchor="t">
              <a:spAutoFit/>
            </a:bodyPr>
            <a:lstStyle/>
            <a:p>
              <a:pPr>
                <a:lnSpc>
                  <a:spcPts val="3079"/>
                </a:lnSpc>
              </a:pPr>
              <a:r>
                <a:rPr lang="en-US" sz="2199" dirty="0">
                  <a:solidFill>
                    <a:srgbClr val="000000"/>
                  </a:solidFill>
                  <a:latin typeface="Open Sans 1"/>
                </a:rPr>
                <a:t>Each team should not have more than 1 person from the same department. </a:t>
              </a:r>
            </a:p>
            <a:p>
              <a:pPr>
                <a:lnSpc>
                  <a:spcPts val="3079"/>
                </a:lnSpc>
              </a:pPr>
              <a:endParaRPr lang="en-US" sz="2199" dirty="0">
                <a:solidFill>
                  <a:srgbClr val="000000"/>
                </a:solidFill>
                <a:latin typeface="Open Sans 1"/>
              </a:endParaRPr>
            </a:p>
          </p:txBody>
        </p:sp>
        <p:sp>
          <p:nvSpPr>
            <p:cNvPr id="11" name="TextBox 11"/>
            <p:cNvSpPr txBox="1"/>
            <p:nvPr/>
          </p:nvSpPr>
          <p:spPr>
            <a:xfrm>
              <a:off x="0" y="-57150"/>
              <a:ext cx="6695822"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2 Department</a:t>
              </a:r>
            </a:p>
          </p:txBody>
        </p:sp>
      </p:grpSp>
      <p:grpSp>
        <p:nvGrpSpPr>
          <p:cNvPr id="12" name="Group 12"/>
          <p:cNvGrpSpPr/>
          <p:nvPr/>
        </p:nvGrpSpPr>
        <p:grpSpPr>
          <a:xfrm>
            <a:off x="2877107" y="4219473"/>
            <a:ext cx="5021867" cy="2143227"/>
            <a:chOff x="0" y="0"/>
            <a:chExt cx="6695822" cy="2857636"/>
          </a:xfrm>
        </p:grpSpPr>
        <p:sp>
          <p:nvSpPr>
            <p:cNvPr id="13" name="TextBox 13"/>
            <p:cNvSpPr txBox="1"/>
            <p:nvPr/>
          </p:nvSpPr>
          <p:spPr>
            <a:xfrm>
              <a:off x="0" y="854910"/>
              <a:ext cx="6695822" cy="2002726"/>
            </a:xfrm>
            <a:prstGeom prst="rect">
              <a:avLst/>
            </a:prstGeom>
          </p:spPr>
          <p:txBody>
            <a:bodyPr lIns="0" tIns="0" rIns="0" bIns="0" rtlCol="0" anchor="t">
              <a:spAutoFit/>
            </a:bodyPr>
            <a:lstStyle/>
            <a:p>
              <a:pPr>
                <a:lnSpc>
                  <a:spcPts val="3079"/>
                </a:lnSpc>
              </a:pPr>
              <a:r>
                <a:rPr lang="en-US" sz="2199" dirty="0">
                  <a:solidFill>
                    <a:srgbClr val="000000"/>
                  </a:solidFill>
                  <a:latin typeface="Open Sans 1"/>
                </a:rPr>
                <a:t>The team average experience should be as close to the population average years of experience as possible. </a:t>
              </a:r>
            </a:p>
            <a:p>
              <a:pPr>
                <a:lnSpc>
                  <a:spcPts val="3079"/>
                </a:lnSpc>
              </a:pPr>
              <a:endParaRPr lang="en-US" sz="2199" dirty="0">
                <a:solidFill>
                  <a:srgbClr val="000000"/>
                </a:solidFill>
                <a:latin typeface="Open Sans 1"/>
              </a:endParaRPr>
            </a:p>
          </p:txBody>
        </p:sp>
        <p:sp>
          <p:nvSpPr>
            <p:cNvPr id="14" name="TextBox 14"/>
            <p:cNvSpPr txBox="1"/>
            <p:nvPr/>
          </p:nvSpPr>
          <p:spPr>
            <a:xfrm>
              <a:off x="0" y="-57150"/>
              <a:ext cx="6695822"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3 Years of Experience</a:t>
              </a:r>
            </a:p>
          </p:txBody>
        </p:sp>
      </p:grpSp>
      <p:grpSp>
        <p:nvGrpSpPr>
          <p:cNvPr id="15" name="Group 15"/>
          <p:cNvGrpSpPr/>
          <p:nvPr/>
        </p:nvGrpSpPr>
        <p:grpSpPr>
          <a:xfrm>
            <a:off x="2877107" y="6543420"/>
            <a:ext cx="5021867" cy="1876680"/>
            <a:chOff x="0" y="-57150"/>
            <a:chExt cx="6695822" cy="2502239"/>
          </a:xfrm>
        </p:grpSpPr>
        <p:sp>
          <p:nvSpPr>
            <p:cNvPr id="16" name="TextBox 16"/>
            <p:cNvSpPr txBox="1"/>
            <p:nvPr/>
          </p:nvSpPr>
          <p:spPr>
            <a:xfrm>
              <a:off x="0" y="854911"/>
              <a:ext cx="6695822" cy="1590178"/>
            </a:xfrm>
            <a:prstGeom prst="rect">
              <a:avLst/>
            </a:prstGeom>
          </p:spPr>
          <p:txBody>
            <a:bodyPr wrap="square" lIns="0" tIns="0" rIns="0" bIns="0" rtlCol="0" anchor="t">
              <a:spAutoFit/>
            </a:bodyPr>
            <a:lstStyle/>
            <a:p>
              <a:pPr>
                <a:lnSpc>
                  <a:spcPts val="3079"/>
                </a:lnSpc>
              </a:pPr>
              <a:r>
                <a:rPr lang="en-US" sz="2199" dirty="0">
                  <a:solidFill>
                    <a:srgbClr val="000000"/>
                  </a:solidFill>
                  <a:latin typeface="Open Sans 1"/>
                </a:rPr>
                <a:t>Each team should not have more than 1 person from the same nationality. </a:t>
              </a:r>
            </a:p>
            <a:p>
              <a:pPr>
                <a:lnSpc>
                  <a:spcPts val="3079"/>
                </a:lnSpc>
              </a:pPr>
              <a:endParaRPr lang="en-US" sz="2676" dirty="0">
                <a:solidFill>
                  <a:srgbClr val="000000"/>
                </a:solidFill>
                <a:latin typeface="Arimo"/>
              </a:endParaRPr>
            </a:p>
          </p:txBody>
        </p:sp>
        <p:sp>
          <p:nvSpPr>
            <p:cNvPr id="17" name="TextBox 17"/>
            <p:cNvSpPr txBox="1"/>
            <p:nvPr/>
          </p:nvSpPr>
          <p:spPr>
            <a:xfrm>
              <a:off x="0" y="-57150"/>
              <a:ext cx="6695822" cy="759934"/>
            </a:xfrm>
            <a:prstGeom prst="rect">
              <a:avLst/>
            </a:prstGeom>
          </p:spPr>
          <p:txBody>
            <a:bodyPr lIns="0" tIns="0" rIns="0" bIns="0" rtlCol="0" anchor="t">
              <a:spAutoFit/>
            </a:bodyPr>
            <a:lstStyle/>
            <a:p>
              <a:pPr>
                <a:lnSpc>
                  <a:spcPts val="4899"/>
                </a:lnSpc>
              </a:pPr>
              <a:r>
                <a:rPr lang="en-US" sz="3499">
                  <a:solidFill>
                    <a:srgbClr val="000000"/>
                  </a:solidFill>
                  <a:latin typeface="Open Sans 1 Bold"/>
                </a:rPr>
                <a:t>4 Nationality</a:t>
              </a:r>
            </a:p>
          </p:txBody>
        </p:sp>
      </p:grpSp>
      <p:sp>
        <p:nvSpPr>
          <p:cNvPr id="18" name="AutoShape 18"/>
          <p:cNvSpPr/>
          <p:nvPr/>
        </p:nvSpPr>
        <p:spPr>
          <a:xfrm>
            <a:off x="808242" y="2494847"/>
            <a:ext cx="1175568" cy="137659"/>
          </a:xfrm>
          <a:prstGeom prst="rect">
            <a:avLst/>
          </a:prstGeom>
          <a:solidFill>
            <a:srgbClr val="000000"/>
          </a:solidFill>
        </p:spPr>
      </p:sp>
      <p:sp>
        <p:nvSpPr>
          <p:cNvPr id="19" name="AutoShape 19"/>
          <p:cNvSpPr/>
          <p:nvPr/>
        </p:nvSpPr>
        <p:spPr>
          <a:xfrm>
            <a:off x="808242" y="4345391"/>
            <a:ext cx="1175568" cy="137659"/>
          </a:xfrm>
          <a:prstGeom prst="rect">
            <a:avLst/>
          </a:prstGeom>
          <a:solidFill>
            <a:srgbClr val="000000"/>
          </a:solidFill>
        </p:spPr>
      </p:sp>
      <p:sp>
        <p:nvSpPr>
          <p:cNvPr id="20" name="AutoShape 20"/>
          <p:cNvSpPr/>
          <p:nvPr/>
        </p:nvSpPr>
        <p:spPr>
          <a:xfrm>
            <a:off x="808242" y="6743854"/>
            <a:ext cx="1175568" cy="137659"/>
          </a:xfrm>
          <a:prstGeom prst="rect">
            <a:avLst/>
          </a:prstGeom>
          <a:solidFill>
            <a:srgbClr val="000000"/>
          </a:solidFill>
        </p:spPr>
      </p:sp>
      <p:sp>
        <p:nvSpPr>
          <p:cNvPr id="21" name="TextBox 21"/>
          <p:cNvSpPr txBox="1"/>
          <p:nvPr/>
        </p:nvSpPr>
        <p:spPr>
          <a:xfrm>
            <a:off x="12519765" y="313924"/>
            <a:ext cx="4551989" cy="306898"/>
          </a:xfrm>
          <a:prstGeom prst="rect">
            <a:avLst/>
          </a:prstGeom>
        </p:spPr>
        <p:txBody>
          <a:bodyPr lIns="0" tIns="0" rIns="0" bIns="0" rtlCol="0" anchor="t">
            <a:spAutoFit/>
          </a:bodyPr>
          <a:lstStyle/>
          <a:p>
            <a:pPr algn="r">
              <a:lnSpc>
                <a:spcPts val="2400"/>
              </a:lnSpc>
            </a:pPr>
            <a:r>
              <a:rPr lang="en-US" sz="2000" spc="100">
                <a:solidFill>
                  <a:srgbClr val="000000"/>
                </a:solidFill>
                <a:latin typeface="Open Sans 1"/>
              </a:rPr>
              <a:t>Data Optimization| 2021</a:t>
            </a:r>
          </a:p>
        </p:txBody>
      </p:sp>
      <p:sp>
        <p:nvSpPr>
          <p:cNvPr id="22" name="AutoShape 22"/>
          <p:cNvSpPr/>
          <p:nvPr/>
        </p:nvSpPr>
        <p:spPr>
          <a:xfrm>
            <a:off x="808242" y="9208521"/>
            <a:ext cx="1175568" cy="137659"/>
          </a:xfrm>
          <a:prstGeom prst="rect">
            <a:avLst/>
          </a:prstGeom>
          <a:solidFill>
            <a:srgbClr val="000000"/>
          </a:solidFill>
        </p:spPr>
      </p:sp>
      <p:grpSp>
        <p:nvGrpSpPr>
          <p:cNvPr id="23" name="Group 23"/>
          <p:cNvGrpSpPr/>
          <p:nvPr/>
        </p:nvGrpSpPr>
        <p:grpSpPr>
          <a:xfrm>
            <a:off x="2877107" y="8521347"/>
            <a:ext cx="5021867" cy="1876680"/>
            <a:chOff x="0" y="-57150"/>
            <a:chExt cx="6695822" cy="2502239"/>
          </a:xfrm>
        </p:grpSpPr>
        <p:sp>
          <p:nvSpPr>
            <p:cNvPr id="24" name="TextBox 24"/>
            <p:cNvSpPr txBox="1"/>
            <p:nvPr/>
          </p:nvSpPr>
          <p:spPr>
            <a:xfrm>
              <a:off x="0" y="854911"/>
              <a:ext cx="6695822" cy="1590178"/>
            </a:xfrm>
            <a:prstGeom prst="rect">
              <a:avLst/>
            </a:prstGeom>
          </p:spPr>
          <p:txBody>
            <a:bodyPr lIns="0" tIns="0" rIns="0" bIns="0" rtlCol="0" anchor="t">
              <a:spAutoFit/>
            </a:bodyPr>
            <a:lstStyle/>
            <a:p>
              <a:pPr>
                <a:lnSpc>
                  <a:spcPts val="3079"/>
                </a:lnSpc>
              </a:pPr>
              <a:r>
                <a:rPr lang="en-US" sz="2199" dirty="0">
                  <a:solidFill>
                    <a:srgbClr val="000000"/>
                  </a:solidFill>
                  <a:latin typeface="Open Sans 1"/>
                </a:rPr>
                <a:t>Each team should have at least 1 manager and 1 junior. </a:t>
              </a:r>
            </a:p>
            <a:p>
              <a:pPr>
                <a:lnSpc>
                  <a:spcPts val="3079"/>
                </a:lnSpc>
              </a:pPr>
              <a:endParaRPr lang="en-US" sz="2676" dirty="0">
                <a:solidFill>
                  <a:srgbClr val="000000"/>
                </a:solidFill>
                <a:latin typeface="Arimo"/>
              </a:endParaRPr>
            </a:p>
          </p:txBody>
        </p:sp>
        <p:sp>
          <p:nvSpPr>
            <p:cNvPr id="25" name="TextBox 25"/>
            <p:cNvSpPr txBox="1"/>
            <p:nvPr/>
          </p:nvSpPr>
          <p:spPr>
            <a:xfrm>
              <a:off x="0" y="-57150"/>
              <a:ext cx="6695822" cy="759934"/>
            </a:xfrm>
            <a:prstGeom prst="rect">
              <a:avLst/>
            </a:prstGeom>
          </p:spPr>
          <p:txBody>
            <a:bodyPr lIns="0" tIns="0" rIns="0" bIns="0" rtlCol="0" anchor="t">
              <a:spAutoFit/>
            </a:bodyPr>
            <a:lstStyle/>
            <a:p>
              <a:pPr>
                <a:lnSpc>
                  <a:spcPts val="4899"/>
                </a:lnSpc>
              </a:pPr>
              <a:r>
                <a:rPr lang="en-US" sz="3499" dirty="0">
                  <a:solidFill>
                    <a:srgbClr val="000000"/>
                  </a:solidFill>
                  <a:latin typeface="Open Sans 1 Bold"/>
                </a:rPr>
                <a:t>5 Title</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2425823" y="1518563"/>
            <a:ext cx="6718177" cy="7739737"/>
          </a:xfrm>
          <a:prstGeom prst="rect">
            <a:avLst/>
          </a:prstGeom>
          <a:solidFill>
            <a:srgbClr val="000000">
              <a:alpha val="4705"/>
            </a:srgbClr>
          </a:solidFill>
        </p:spPr>
      </p:sp>
      <p:grpSp>
        <p:nvGrpSpPr>
          <p:cNvPr id="3" name="Group 3"/>
          <p:cNvGrpSpPr/>
          <p:nvPr/>
        </p:nvGrpSpPr>
        <p:grpSpPr>
          <a:xfrm>
            <a:off x="1028700" y="1028700"/>
            <a:ext cx="6294783" cy="2994495"/>
            <a:chOff x="0" y="0"/>
            <a:chExt cx="8393044" cy="3992660"/>
          </a:xfrm>
        </p:grpSpPr>
        <p:sp>
          <p:nvSpPr>
            <p:cNvPr id="4" name="TextBox 4"/>
            <p:cNvSpPr txBox="1"/>
            <p:nvPr/>
          </p:nvSpPr>
          <p:spPr>
            <a:xfrm>
              <a:off x="0" y="2378346"/>
              <a:ext cx="8393044" cy="1614313"/>
            </a:xfrm>
            <a:prstGeom prst="rect">
              <a:avLst/>
            </a:prstGeom>
          </p:spPr>
          <p:txBody>
            <a:bodyPr lIns="0" tIns="0" rIns="0" bIns="0" rtlCol="0" anchor="t">
              <a:spAutoFit/>
            </a:bodyPr>
            <a:lstStyle/>
            <a:p>
              <a:pPr>
                <a:lnSpc>
                  <a:spcPts val="9600"/>
                </a:lnSpc>
              </a:pPr>
              <a:r>
                <a:rPr lang="en-US" sz="8000">
                  <a:solidFill>
                    <a:srgbClr val="000000"/>
                  </a:solidFill>
                  <a:latin typeface="Open Sans 1 Bold"/>
                </a:rPr>
                <a:t>APPROACH</a:t>
              </a:r>
            </a:p>
          </p:txBody>
        </p:sp>
        <p:sp>
          <p:nvSpPr>
            <p:cNvPr id="5" name="TextBox 5"/>
            <p:cNvSpPr txBox="1"/>
            <p:nvPr/>
          </p:nvSpPr>
          <p:spPr>
            <a:xfrm>
              <a:off x="0" y="-161925"/>
              <a:ext cx="3035086" cy="1981221"/>
            </a:xfrm>
            <a:prstGeom prst="rect">
              <a:avLst/>
            </a:prstGeom>
          </p:spPr>
          <p:txBody>
            <a:bodyPr lIns="0" tIns="0" rIns="0" bIns="0" rtlCol="0" anchor="t">
              <a:spAutoFit/>
            </a:bodyPr>
            <a:lstStyle/>
            <a:p>
              <a:pPr>
                <a:lnSpc>
                  <a:spcPts val="12599"/>
                </a:lnSpc>
                <a:spcBef>
                  <a:spcPct val="0"/>
                </a:spcBef>
              </a:pPr>
              <a:r>
                <a:rPr lang="en-US" sz="8999">
                  <a:solidFill>
                    <a:srgbClr val="000000"/>
                  </a:solidFill>
                  <a:latin typeface="Open Sans 1 Bold"/>
                </a:rPr>
                <a:t>/05</a:t>
              </a:r>
            </a:p>
          </p:txBody>
        </p:sp>
      </p:grpSp>
      <p:grpSp>
        <p:nvGrpSpPr>
          <p:cNvPr id="6" name="Group 6"/>
          <p:cNvGrpSpPr/>
          <p:nvPr/>
        </p:nvGrpSpPr>
        <p:grpSpPr>
          <a:xfrm>
            <a:off x="11314261" y="1761625"/>
            <a:ext cx="6718177" cy="2661050"/>
            <a:chOff x="0" y="-702641"/>
            <a:chExt cx="8688718" cy="2784766"/>
          </a:xfrm>
        </p:grpSpPr>
        <p:sp>
          <p:nvSpPr>
            <p:cNvPr id="7" name="TextBox 7"/>
            <p:cNvSpPr txBox="1"/>
            <p:nvPr/>
          </p:nvSpPr>
          <p:spPr>
            <a:xfrm>
              <a:off x="0" y="854912"/>
              <a:ext cx="6413519" cy="1227213"/>
            </a:xfrm>
            <a:prstGeom prst="rect">
              <a:avLst/>
            </a:prstGeom>
          </p:spPr>
          <p:txBody>
            <a:bodyPr lIns="0" tIns="0" rIns="0" bIns="0" rtlCol="0" anchor="t">
              <a:spAutoFit/>
            </a:bodyPr>
            <a:lstStyle/>
            <a:p>
              <a:pPr marL="800100" lvl="1" indent="-342900">
                <a:lnSpc>
                  <a:spcPts val="3079"/>
                </a:lnSpc>
                <a:buFont typeface="Arial" panose="020B0604020202020204" pitchFamily="34" charset="0"/>
                <a:buChar char="•"/>
              </a:pPr>
              <a:r>
                <a:rPr lang="en-US" sz="2400" dirty="0">
                  <a:solidFill>
                    <a:srgbClr val="000000"/>
                  </a:solidFill>
                  <a:latin typeface="Open Sans 1"/>
                </a:rPr>
                <a:t>sub setting </a:t>
              </a:r>
            </a:p>
            <a:p>
              <a:pPr marL="800100" lvl="1" indent="-342900">
                <a:lnSpc>
                  <a:spcPts val="3079"/>
                </a:lnSpc>
                <a:buFont typeface="Arial" panose="020B0604020202020204" pitchFamily="34" charset="0"/>
                <a:buChar char="•"/>
              </a:pPr>
              <a:r>
                <a:rPr lang="en-US" sz="2400" dirty="0">
                  <a:solidFill>
                    <a:srgbClr val="000000"/>
                  </a:solidFill>
                  <a:latin typeface="Open Sans 1"/>
                </a:rPr>
                <a:t>Creating a list of all possible combinations</a:t>
              </a:r>
              <a:r>
                <a:rPr lang="zh-TW" altLang="en-US" sz="2400" dirty="0">
                  <a:solidFill>
                    <a:srgbClr val="000000"/>
                  </a:solidFill>
                  <a:latin typeface="Open Sans 1"/>
                </a:rPr>
                <a:t> </a:t>
              </a:r>
              <a:endParaRPr lang="en-US" sz="2400" dirty="0">
                <a:solidFill>
                  <a:srgbClr val="000000"/>
                </a:solidFill>
                <a:latin typeface="Open Sans 1"/>
              </a:endParaRPr>
            </a:p>
          </p:txBody>
        </p:sp>
        <p:sp>
          <p:nvSpPr>
            <p:cNvPr id="8" name="TextBox 8"/>
            <p:cNvSpPr txBox="1"/>
            <p:nvPr/>
          </p:nvSpPr>
          <p:spPr>
            <a:xfrm>
              <a:off x="0" y="-702641"/>
              <a:ext cx="8688718" cy="2462897"/>
            </a:xfrm>
            <a:prstGeom prst="rect">
              <a:avLst/>
            </a:prstGeom>
          </p:spPr>
          <p:txBody>
            <a:bodyPr wrap="square" lIns="0" tIns="0" rIns="0" bIns="0" rtlCol="0" anchor="t">
              <a:spAutoFit/>
            </a:bodyPr>
            <a:lstStyle/>
            <a:p>
              <a:pPr marL="742950" indent="-742950">
                <a:lnSpc>
                  <a:spcPts val="4899"/>
                </a:lnSpc>
                <a:buAutoNum type="arabicPeriod"/>
              </a:pPr>
              <a:r>
                <a:rPr lang="en-US" sz="3600" dirty="0">
                  <a:solidFill>
                    <a:srgbClr val="000000"/>
                  </a:solidFill>
                  <a:latin typeface="Open Sans 1 Bold"/>
                </a:rPr>
                <a:t>Scope </a:t>
              </a:r>
              <a:r>
                <a:rPr lang="en-US" altLang="zh-TW" sz="3600" dirty="0">
                  <a:solidFill>
                    <a:srgbClr val="000000"/>
                  </a:solidFill>
                  <a:latin typeface="Open Sans 1 Bold"/>
                </a:rPr>
                <a:t>D</a:t>
              </a:r>
              <a:r>
                <a:rPr lang="en-US" sz="3600" dirty="0">
                  <a:solidFill>
                    <a:srgbClr val="000000"/>
                  </a:solidFill>
                  <a:latin typeface="Open Sans 1 Bold"/>
                </a:rPr>
                <a:t>iscovery &amp; data manipulation</a:t>
              </a:r>
            </a:p>
            <a:p>
              <a:pPr marL="742950" indent="-742950">
                <a:lnSpc>
                  <a:spcPts val="4899"/>
                </a:lnSpc>
                <a:buAutoNum type="arabicPeriod"/>
              </a:pPr>
              <a:endParaRPr lang="en-US" sz="3600" dirty="0">
                <a:solidFill>
                  <a:srgbClr val="000000"/>
                </a:solidFill>
                <a:latin typeface="Open Sans 1 Bold"/>
              </a:endParaRPr>
            </a:p>
          </p:txBody>
        </p:sp>
      </p:grpSp>
      <p:grpSp>
        <p:nvGrpSpPr>
          <p:cNvPr id="9" name="Group 9"/>
          <p:cNvGrpSpPr/>
          <p:nvPr/>
        </p:nvGrpSpPr>
        <p:grpSpPr>
          <a:xfrm>
            <a:off x="11314261" y="4552947"/>
            <a:ext cx="4810139" cy="2068513"/>
            <a:chOff x="0" y="-57150"/>
            <a:chExt cx="6413518" cy="2758017"/>
          </a:xfrm>
        </p:grpSpPr>
        <p:sp>
          <p:nvSpPr>
            <p:cNvPr id="10" name="TextBox 10"/>
            <p:cNvSpPr txBox="1"/>
            <p:nvPr/>
          </p:nvSpPr>
          <p:spPr>
            <a:xfrm>
              <a:off x="0" y="1676227"/>
              <a:ext cx="6413518" cy="1024640"/>
            </a:xfrm>
            <a:prstGeom prst="rect">
              <a:avLst/>
            </a:prstGeom>
          </p:spPr>
          <p:txBody>
            <a:bodyPr lIns="0" tIns="0" rIns="0" bIns="0" rtlCol="0" anchor="t">
              <a:spAutoFit/>
            </a:bodyPr>
            <a:lstStyle/>
            <a:p>
              <a:pPr marL="800100" lvl="1" indent="-342900">
                <a:lnSpc>
                  <a:spcPts val="3079"/>
                </a:lnSpc>
                <a:buFont typeface="Arial" panose="020B0604020202020204" pitchFamily="34" charset="0"/>
                <a:buChar char="•"/>
              </a:pPr>
              <a:r>
                <a:rPr lang="en-US" sz="2199" dirty="0">
                  <a:solidFill>
                    <a:srgbClr val="000000"/>
                  </a:solidFill>
                  <a:latin typeface="Open Sans 1"/>
                </a:rPr>
                <a:t>Constraints</a:t>
              </a:r>
              <a:r>
                <a:rPr lang="zh-TW" altLang="en-US" sz="2199" dirty="0">
                  <a:solidFill>
                    <a:srgbClr val="000000"/>
                  </a:solidFill>
                  <a:latin typeface="Open Sans 1"/>
                </a:rPr>
                <a:t> </a:t>
              </a:r>
              <a:endParaRPr lang="en-US" altLang="zh-TW" sz="2199" dirty="0">
                <a:solidFill>
                  <a:srgbClr val="000000"/>
                </a:solidFill>
                <a:latin typeface="Open Sans 1"/>
              </a:endParaRPr>
            </a:p>
            <a:p>
              <a:pPr marL="800100" lvl="1" indent="-342900">
                <a:lnSpc>
                  <a:spcPts val="3079"/>
                </a:lnSpc>
                <a:buFont typeface="Arial" panose="020B0604020202020204" pitchFamily="34" charset="0"/>
                <a:buChar char="•"/>
              </a:pPr>
              <a:r>
                <a:rPr lang="en-US" sz="2199" dirty="0">
                  <a:solidFill>
                    <a:srgbClr val="000000"/>
                  </a:solidFill>
                  <a:latin typeface="Open Sans 1"/>
                </a:rPr>
                <a:t>Normalization</a:t>
              </a:r>
            </a:p>
          </p:txBody>
        </p:sp>
        <p:sp>
          <p:nvSpPr>
            <p:cNvPr id="11" name="TextBox 11"/>
            <p:cNvSpPr txBox="1"/>
            <p:nvPr/>
          </p:nvSpPr>
          <p:spPr>
            <a:xfrm>
              <a:off x="0" y="-57150"/>
              <a:ext cx="6413518" cy="1620614"/>
            </a:xfrm>
            <a:prstGeom prst="rect">
              <a:avLst/>
            </a:prstGeom>
          </p:spPr>
          <p:txBody>
            <a:bodyPr lIns="0" tIns="0" rIns="0" bIns="0" rtlCol="0" anchor="t">
              <a:spAutoFit/>
            </a:bodyPr>
            <a:lstStyle/>
            <a:p>
              <a:pPr>
                <a:lnSpc>
                  <a:spcPts val="4899"/>
                </a:lnSpc>
              </a:pPr>
              <a:r>
                <a:rPr lang="en-US" sz="3600" dirty="0">
                  <a:solidFill>
                    <a:srgbClr val="000000"/>
                  </a:solidFill>
                  <a:latin typeface="Open Sans 1 Bold"/>
                </a:rPr>
                <a:t>2. Defining </a:t>
              </a:r>
              <a:r>
                <a:rPr lang="en-US" altLang="zh-TW" sz="3600" dirty="0">
                  <a:solidFill>
                    <a:srgbClr val="000000"/>
                  </a:solidFill>
                  <a:latin typeface="Open Sans 1 Bold"/>
                </a:rPr>
                <a:t>P</a:t>
              </a:r>
              <a:r>
                <a:rPr lang="en-US" sz="3600" dirty="0">
                  <a:solidFill>
                    <a:srgbClr val="000000"/>
                  </a:solidFill>
                  <a:latin typeface="Open Sans 1 Bold"/>
                </a:rPr>
                <a:t>enalty </a:t>
              </a:r>
              <a:r>
                <a:rPr lang="en-US" altLang="zh-TW" sz="3600" dirty="0">
                  <a:solidFill>
                    <a:srgbClr val="000000"/>
                  </a:solidFill>
                  <a:latin typeface="Open Sans 1 Bold"/>
                </a:rPr>
                <a:t>F</a:t>
              </a:r>
              <a:r>
                <a:rPr lang="en-US" sz="3600" dirty="0">
                  <a:solidFill>
                    <a:srgbClr val="000000"/>
                  </a:solidFill>
                  <a:latin typeface="Open Sans 1 Bold"/>
                </a:rPr>
                <a:t>unction</a:t>
              </a:r>
            </a:p>
          </p:txBody>
        </p:sp>
      </p:grpSp>
      <p:grpSp>
        <p:nvGrpSpPr>
          <p:cNvPr id="12" name="Group 12"/>
          <p:cNvGrpSpPr/>
          <p:nvPr/>
        </p:nvGrpSpPr>
        <p:grpSpPr>
          <a:xfrm>
            <a:off x="11314261" y="7257510"/>
            <a:ext cx="4547916" cy="1452524"/>
            <a:chOff x="0" y="-57149"/>
            <a:chExt cx="6413518" cy="1936699"/>
          </a:xfrm>
        </p:grpSpPr>
        <p:sp>
          <p:nvSpPr>
            <p:cNvPr id="13" name="TextBox 13"/>
            <p:cNvSpPr txBox="1"/>
            <p:nvPr/>
          </p:nvSpPr>
          <p:spPr>
            <a:xfrm>
              <a:off x="0" y="854910"/>
              <a:ext cx="6413518" cy="1024640"/>
            </a:xfrm>
            <a:prstGeom prst="rect">
              <a:avLst/>
            </a:prstGeom>
          </p:spPr>
          <p:txBody>
            <a:bodyPr lIns="0" tIns="0" rIns="0" bIns="0" rtlCol="0" anchor="t">
              <a:spAutoFit/>
            </a:bodyPr>
            <a:lstStyle/>
            <a:p>
              <a:pPr marL="800100" lvl="1" indent="-342900">
                <a:lnSpc>
                  <a:spcPts val="3079"/>
                </a:lnSpc>
                <a:buFont typeface="Arial" panose="020B0604020202020204" pitchFamily="34" charset="0"/>
                <a:buChar char="•"/>
              </a:pPr>
              <a:r>
                <a:rPr lang="en-US" sz="2199" dirty="0">
                  <a:solidFill>
                    <a:srgbClr val="000000"/>
                  </a:solidFill>
                  <a:latin typeface="Open Sans 1"/>
                </a:rPr>
                <a:t>Model to select the best 25 teams of unique people.</a:t>
              </a:r>
            </a:p>
          </p:txBody>
        </p:sp>
        <p:sp>
          <p:nvSpPr>
            <p:cNvPr id="14" name="TextBox 14"/>
            <p:cNvSpPr txBox="1"/>
            <p:nvPr/>
          </p:nvSpPr>
          <p:spPr>
            <a:xfrm>
              <a:off x="0" y="-57149"/>
              <a:ext cx="6413518" cy="782779"/>
            </a:xfrm>
            <a:prstGeom prst="rect">
              <a:avLst/>
            </a:prstGeom>
          </p:spPr>
          <p:txBody>
            <a:bodyPr lIns="0" tIns="0" rIns="0" bIns="0" rtlCol="0" anchor="t">
              <a:spAutoFit/>
            </a:bodyPr>
            <a:lstStyle/>
            <a:p>
              <a:pPr>
                <a:lnSpc>
                  <a:spcPts val="4899"/>
                </a:lnSpc>
              </a:pPr>
              <a:r>
                <a:rPr lang="en-US" sz="3600" dirty="0">
                  <a:solidFill>
                    <a:srgbClr val="000000"/>
                  </a:solidFill>
                  <a:latin typeface="Open Sans 1 Bold"/>
                </a:rPr>
                <a:t>3.</a:t>
              </a:r>
              <a:r>
                <a:rPr lang="zh-TW" altLang="en-US" sz="3600" dirty="0">
                  <a:solidFill>
                    <a:srgbClr val="000000"/>
                  </a:solidFill>
                  <a:latin typeface="Open Sans 1 Bold"/>
                </a:rPr>
                <a:t> </a:t>
              </a:r>
              <a:r>
                <a:rPr lang="en-US" sz="3600" dirty="0">
                  <a:solidFill>
                    <a:srgbClr val="000000"/>
                  </a:solidFill>
                  <a:latin typeface="Open Sans 1 Bold"/>
                </a:rPr>
                <a:t>Modeling</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7391400" y="2625162"/>
            <a:ext cx="9959085" cy="6216029"/>
          </a:xfrm>
          <a:prstGeom prst="rect">
            <a:avLst/>
          </a:prstGeom>
          <a:solidFill>
            <a:srgbClr val="000000">
              <a:alpha val="4705"/>
            </a:srgbClr>
          </a:solidFill>
        </p:spPr>
      </p:sp>
      <p:sp>
        <p:nvSpPr>
          <p:cNvPr id="3" name="TextBox 3"/>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/06</a:t>
            </a:r>
          </a:p>
        </p:txBody>
      </p:sp>
      <p:grpSp>
        <p:nvGrpSpPr>
          <p:cNvPr id="4" name="Group 4"/>
          <p:cNvGrpSpPr/>
          <p:nvPr/>
        </p:nvGrpSpPr>
        <p:grpSpPr>
          <a:xfrm>
            <a:off x="785115" y="1476475"/>
            <a:ext cx="17098770" cy="7349848"/>
            <a:chOff x="0" y="-85725"/>
            <a:chExt cx="22798359" cy="9799794"/>
          </a:xfrm>
        </p:grpSpPr>
        <p:sp>
          <p:nvSpPr>
            <p:cNvPr id="5" name="TextBox 5"/>
            <p:cNvSpPr txBox="1"/>
            <p:nvPr/>
          </p:nvSpPr>
          <p:spPr>
            <a:xfrm>
              <a:off x="9519579" y="1751037"/>
              <a:ext cx="13278780" cy="7963032"/>
            </a:xfrm>
            <a:prstGeom prst="rect">
              <a:avLst/>
            </a:prstGeom>
          </p:spPr>
          <p:txBody>
            <a:bodyPr wrap="square" lIns="0" tIns="0" rIns="0" bIns="0" rtlCol="0" anchor="t">
              <a:spAutoFit/>
            </a:bodyPr>
            <a:lstStyle/>
            <a:p>
              <a:pPr>
                <a:lnSpc>
                  <a:spcPts val="3639"/>
                </a:lnSpc>
              </a:pPr>
              <a:endParaRPr lang="en-US" sz="2599"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r>
                <a:rPr lang="en-US" sz="3600" dirty="0">
                  <a:solidFill>
                    <a:srgbClr val="000000"/>
                  </a:solidFill>
                  <a:latin typeface="Open Sans 1"/>
                </a:rPr>
                <a:t>-</a:t>
              </a:r>
              <a:r>
                <a:rPr lang="zh-TW" altLang="en-US" sz="3600" dirty="0">
                  <a:solidFill>
                    <a:srgbClr val="000000"/>
                  </a:solidFill>
                  <a:latin typeface="Open Sans 1"/>
                </a:rPr>
                <a:t> </a:t>
              </a:r>
              <a:r>
                <a:rPr lang="en-US" sz="3600" dirty="0">
                  <a:solidFill>
                    <a:srgbClr val="000000"/>
                  </a:solidFill>
                  <a:latin typeface="Open Sans 1"/>
                </a:rPr>
                <a:t>Scope: 100 choose 4 = </a:t>
              </a:r>
            </a:p>
            <a:p>
              <a:pPr algn="ctr">
                <a:lnSpc>
                  <a:spcPts val="3639"/>
                </a:lnSpc>
              </a:pPr>
              <a:endParaRPr lang="en-US" sz="3600" dirty="0">
                <a:solidFill>
                  <a:srgbClr val="000000"/>
                </a:solidFill>
                <a:latin typeface="Open Sans 1"/>
              </a:endParaRPr>
            </a:p>
            <a:p>
              <a:pPr algn="ctr">
                <a:lnSpc>
                  <a:spcPts val="3639"/>
                </a:lnSpc>
              </a:pPr>
              <a:r>
                <a:rPr lang="en-US" sz="4800" b="1" dirty="0">
                  <a:solidFill>
                    <a:srgbClr val="000000"/>
                  </a:solidFill>
                  <a:latin typeface="Open Sans 1"/>
                </a:rPr>
                <a:t>3.9M</a:t>
              </a:r>
              <a:r>
                <a:rPr lang="en-US" sz="6600" b="1" dirty="0">
                  <a:solidFill>
                    <a:srgbClr val="000000"/>
                  </a:solidFill>
                  <a:latin typeface="Open Sans 1"/>
                </a:rPr>
                <a:t> </a:t>
              </a:r>
              <a:r>
                <a:rPr lang="en-US" sz="3600" dirty="0">
                  <a:solidFill>
                    <a:srgbClr val="000000"/>
                  </a:solidFill>
                  <a:latin typeface="Open Sans 1"/>
                </a:rPr>
                <a:t>total unique combinations</a:t>
              </a:r>
            </a:p>
            <a:p>
              <a:pPr>
                <a:lnSpc>
                  <a:spcPts val="3639"/>
                </a:lnSpc>
              </a:pPr>
              <a:endParaRPr lang="en-US" sz="3600"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endParaRPr lang="en-US" sz="3600" dirty="0">
                <a:solidFill>
                  <a:srgbClr val="000000"/>
                </a:solidFill>
                <a:latin typeface="Open Sans 1"/>
              </a:endParaRPr>
            </a:p>
            <a:p>
              <a:pPr>
                <a:lnSpc>
                  <a:spcPts val="3639"/>
                </a:lnSpc>
              </a:pPr>
              <a:r>
                <a:rPr lang="en-US" sz="3600" dirty="0">
                  <a:solidFill>
                    <a:srgbClr val="000000"/>
                  </a:solidFill>
                  <a:latin typeface="Open Sans 1"/>
                </a:rPr>
                <a:t>-</a:t>
              </a:r>
              <a:r>
                <a:rPr lang="zh-TW" altLang="en-US" sz="3600" dirty="0">
                  <a:solidFill>
                    <a:srgbClr val="000000"/>
                  </a:solidFill>
                  <a:latin typeface="Open Sans 1"/>
                </a:rPr>
                <a:t> </a:t>
              </a:r>
              <a:r>
                <a:rPr lang="en-US" sz="3600" dirty="0">
                  <a:solidFill>
                    <a:srgbClr val="000000"/>
                  </a:solidFill>
                  <a:latin typeface="Open Sans 1"/>
                </a:rPr>
                <a:t>Divide and conquer: 20 choose 4 =</a:t>
              </a:r>
            </a:p>
            <a:p>
              <a:pPr algn="ctr">
                <a:lnSpc>
                  <a:spcPts val="3639"/>
                </a:lnSpc>
              </a:pPr>
              <a:r>
                <a:rPr lang="en-US" sz="3600" dirty="0">
                  <a:solidFill>
                    <a:srgbClr val="000000"/>
                  </a:solidFill>
                  <a:latin typeface="Open Sans 1"/>
                </a:rPr>
                <a:t> </a:t>
              </a:r>
            </a:p>
            <a:p>
              <a:pPr algn="ctr">
                <a:lnSpc>
                  <a:spcPts val="3639"/>
                </a:lnSpc>
              </a:pPr>
              <a:r>
                <a:rPr lang="en-US" sz="4800" b="1" dirty="0">
                  <a:solidFill>
                    <a:srgbClr val="000000"/>
                  </a:solidFill>
                  <a:latin typeface="Open Sans 1"/>
                </a:rPr>
                <a:t>4</a:t>
              </a:r>
              <a:r>
                <a:rPr lang="en-US" altLang="zh-TW" sz="4800" b="1" dirty="0">
                  <a:solidFill>
                    <a:srgbClr val="000000"/>
                  </a:solidFill>
                  <a:latin typeface="Open Sans 1"/>
                </a:rPr>
                <a:t>,</a:t>
              </a:r>
              <a:r>
                <a:rPr lang="en-US" sz="4800" b="1" dirty="0">
                  <a:solidFill>
                    <a:srgbClr val="000000"/>
                  </a:solidFill>
                  <a:latin typeface="Open Sans 1"/>
                </a:rPr>
                <a:t>845</a:t>
              </a:r>
              <a:r>
                <a:rPr lang="en-US" sz="3600" dirty="0">
                  <a:solidFill>
                    <a:srgbClr val="000000"/>
                  </a:solidFill>
                  <a:latin typeface="Open Sans 1"/>
                </a:rPr>
                <a:t> total unique combinations</a:t>
              </a:r>
            </a:p>
            <a:p>
              <a:pPr>
                <a:lnSpc>
                  <a:spcPts val="3639"/>
                </a:lnSpc>
              </a:pPr>
              <a:endParaRPr lang="en-US" sz="2599" dirty="0">
                <a:solidFill>
                  <a:srgbClr val="000000"/>
                </a:solidFill>
                <a:latin typeface="Open Sans 1"/>
              </a:endParaRPr>
            </a:p>
            <a:p>
              <a:pPr>
                <a:lnSpc>
                  <a:spcPts val="3639"/>
                </a:lnSpc>
              </a:pPr>
              <a:endParaRPr lang="en-US" sz="2599" dirty="0">
                <a:solidFill>
                  <a:srgbClr val="000000"/>
                </a:solidFill>
                <a:latin typeface="Open Sans 1"/>
              </a:endParaRPr>
            </a:p>
          </p:txBody>
        </p:sp>
        <p:sp>
          <p:nvSpPr>
            <p:cNvPr id="6" name="TextBox 6"/>
            <p:cNvSpPr txBox="1"/>
            <p:nvPr/>
          </p:nvSpPr>
          <p:spPr>
            <a:xfrm>
              <a:off x="0" y="-85725"/>
              <a:ext cx="10820400" cy="884861"/>
            </a:xfrm>
            <a:prstGeom prst="rect">
              <a:avLst/>
            </a:prstGeom>
          </p:spPr>
          <p:txBody>
            <a:bodyPr lIns="0" tIns="0" rIns="0" bIns="0" rtlCol="0" anchor="t">
              <a:spAutoFit/>
            </a:bodyPr>
            <a:lstStyle/>
            <a:p>
              <a:pPr>
                <a:lnSpc>
                  <a:spcPts val="5600"/>
                </a:lnSpc>
              </a:pPr>
              <a:endParaRPr/>
            </a:p>
          </p:txBody>
        </p:sp>
      </p:grpSp>
      <p:sp>
        <p:nvSpPr>
          <p:cNvPr id="7" name="TextBox 7"/>
          <p:cNvSpPr txBox="1"/>
          <p:nvPr/>
        </p:nvSpPr>
        <p:spPr>
          <a:xfrm>
            <a:off x="437569" y="4305300"/>
            <a:ext cx="6453885" cy="2410916"/>
          </a:xfrm>
          <a:prstGeom prst="rect">
            <a:avLst/>
          </a:prstGeom>
        </p:spPr>
        <p:txBody>
          <a:bodyPr wrap="square" lIns="0" tIns="0" rIns="0" bIns="0" rtlCol="0" anchor="t">
            <a:spAutoFit/>
          </a:bodyPr>
          <a:lstStyle/>
          <a:p>
            <a:pPr algn="ctr">
              <a:lnSpc>
                <a:spcPts val="9379"/>
              </a:lnSpc>
            </a:pPr>
            <a:r>
              <a:rPr lang="en-US" sz="8800" dirty="0">
                <a:solidFill>
                  <a:srgbClr val="000000"/>
                </a:solidFill>
                <a:latin typeface="Open Sans Extra Bold"/>
              </a:rPr>
              <a:t>SCOPE </a:t>
            </a:r>
          </a:p>
          <a:p>
            <a:pPr algn="ctr">
              <a:lnSpc>
                <a:spcPts val="9380"/>
              </a:lnSpc>
            </a:pPr>
            <a:r>
              <a:rPr lang="en-US" sz="8800" dirty="0">
                <a:solidFill>
                  <a:srgbClr val="000000"/>
                </a:solidFill>
                <a:latin typeface="Open Sans Extra Bold"/>
              </a:rPr>
              <a:t>DISCOVERY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25E66975-675F-4293-9E66-487CBEA79D9A}"/>
              </a:ext>
            </a:extLst>
          </p:cNvPr>
          <p:cNvSpPr/>
          <p:nvPr/>
        </p:nvSpPr>
        <p:spPr>
          <a:xfrm>
            <a:off x="381000" y="4457700"/>
            <a:ext cx="17526000" cy="4920629"/>
          </a:xfrm>
          <a:prstGeom prst="rect">
            <a:avLst/>
          </a:prstGeom>
          <a:solidFill>
            <a:srgbClr val="000000">
              <a:alpha val="4705"/>
            </a:srgbClr>
          </a:solidFill>
        </p:spPr>
        <p:txBody>
          <a:bodyPr/>
          <a:lstStyle/>
          <a:p>
            <a:pPr marL="285750" indent="-285750" algn="just">
              <a:buFont typeface="Arial" panose="020B0604020202020204" pitchFamily="34" charset="0"/>
              <a:buChar char="•"/>
            </a:pPr>
            <a:r>
              <a:rPr lang="fr-FR" sz="3200" dirty="0"/>
              <a:t>Pulp package to </a:t>
            </a:r>
            <a:r>
              <a:rPr lang="en-US" sz="3200" dirty="0"/>
              <a:t>create</a:t>
            </a:r>
            <a:r>
              <a:rPr lang="fr-FR" sz="3200" dirty="0"/>
              <a:t> a </a:t>
            </a:r>
            <a:r>
              <a:rPr lang="en-US" sz="3200" dirty="0"/>
              <a:t>list of every </a:t>
            </a:r>
            <a:r>
              <a:rPr lang="fr-FR" sz="3200" dirty="0"/>
              <a:t>possible combinations </a:t>
            </a:r>
            <a:r>
              <a:rPr lang="en-US" sz="3200" dirty="0"/>
              <a:t>from teams of 1 person </a:t>
            </a:r>
            <a:r>
              <a:rPr lang="fr-FR" sz="3200" dirty="0"/>
              <a:t>to teams of 100 people.</a:t>
            </a:r>
          </a:p>
          <a:p>
            <a:pPr algn="just"/>
            <a:endParaRPr lang="fr-FR" sz="3200" dirty="0"/>
          </a:p>
          <a:p>
            <a:pPr algn="just"/>
            <a:endParaRPr lang="fr-FR" sz="3200" dirty="0"/>
          </a:p>
          <a:p>
            <a:pPr marL="285750" indent="-285750" algn="just">
              <a:buFont typeface="Arial" panose="020B0604020202020204" pitchFamily="34" charset="0"/>
              <a:buChar char="•"/>
            </a:pPr>
            <a:r>
              <a:rPr lang="en-US" sz="3200" dirty="0"/>
              <a:t>we added a constraint so </a:t>
            </a:r>
            <a:r>
              <a:rPr lang="fr-FR" sz="3200" dirty="0"/>
              <a:t>the maximum </a:t>
            </a:r>
            <a:r>
              <a:rPr lang="en-US" sz="3200" dirty="0"/>
              <a:t>number of people in a team cannot be more than 4.</a:t>
            </a:r>
          </a:p>
          <a:p>
            <a:pPr marL="285750" indent="-285750" algn="just">
              <a:buFont typeface="Arial" panose="020B0604020202020204" pitchFamily="34" charset="0"/>
              <a:buChar char="•"/>
            </a:pPr>
            <a:endParaRPr lang="fr-FR" sz="3200" dirty="0"/>
          </a:p>
          <a:p>
            <a:pPr marL="285750" indent="-285750" algn="just">
              <a:buFont typeface="Arial" panose="020B0604020202020204" pitchFamily="34" charset="0"/>
              <a:buChar char="•"/>
            </a:pPr>
            <a:endParaRPr lang="fr-FR" sz="3200" dirty="0"/>
          </a:p>
          <a:p>
            <a:pPr marL="285750" indent="-285750" algn="just">
              <a:buFont typeface="Arial" panose="020B0604020202020204" pitchFamily="34" charset="0"/>
              <a:buChar char="•"/>
            </a:pPr>
            <a:r>
              <a:rPr lang="en-US" sz="3200" dirty="0"/>
              <a:t>We added</a:t>
            </a:r>
            <a:r>
              <a:rPr lang="fr-FR" sz="3200" dirty="0"/>
              <a:t> a second </a:t>
            </a:r>
            <a:r>
              <a:rPr lang="en-US" sz="3200" dirty="0"/>
              <a:t>constraint</a:t>
            </a:r>
            <a:r>
              <a:rPr lang="fr-FR" sz="3200" dirty="0"/>
              <a:t> </a:t>
            </a:r>
            <a:r>
              <a:rPr lang="en-US" sz="3200" dirty="0"/>
              <a:t>so that the number</a:t>
            </a:r>
            <a:r>
              <a:rPr lang="fr-FR" sz="3200" dirty="0"/>
              <a:t> of people in a team </a:t>
            </a:r>
            <a:r>
              <a:rPr lang="en-US" sz="3200" dirty="0"/>
              <a:t>HAS to be the number spec</a:t>
            </a:r>
            <a:r>
              <a:rPr lang="fr-FR" sz="3200" dirty="0" err="1"/>
              <a:t>ified</a:t>
            </a:r>
            <a:r>
              <a:rPr lang="fr-FR" sz="3200" dirty="0"/>
              <a:t> in first </a:t>
            </a:r>
            <a:r>
              <a:rPr lang="en-US" sz="3200" dirty="0"/>
              <a:t>constraint ( 4 ).</a:t>
            </a:r>
          </a:p>
          <a:p>
            <a:pPr marL="285750" indent="-285750">
              <a:buFont typeface="Arial" panose="020B0604020202020204" pitchFamily="34" charset="0"/>
              <a:buChar char="•"/>
            </a:pPr>
            <a:endParaRPr lang="fr-FR" dirty="0"/>
          </a:p>
          <a:p>
            <a:endParaRPr lang="fr-FR" dirty="0"/>
          </a:p>
          <a:p>
            <a:endParaRPr lang="en-US" dirty="0"/>
          </a:p>
        </p:txBody>
      </p:sp>
      <p:sp>
        <p:nvSpPr>
          <p:cNvPr id="3" name="TextBox 7">
            <a:extLst>
              <a:ext uri="{FF2B5EF4-FFF2-40B4-BE49-F238E27FC236}">
                <a16:creationId xmlns:a16="http://schemas.microsoft.com/office/drawing/2014/main" id="{3D98BD8B-03DB-4DF6-903C-25A97B344B0A}"/>
              </a:ext>
            </a:extLst>
          </p:cNvPr>
          <p:cNvSpPr txBox="1"/>
          <p:nvPr/>
        </p:nvSpPr>
        <p:spPr>
          <a:xfrm>
            <a:off x="609600" y="1710936"/>
            <a:ext cx="16326431" cy="2410916"/>
          </a:xfrm>
          <a:prstGeom prst="rect">
            <a:avLst/>
          </a:prstGeom>
        </p:spPr>
        <p:txBody>
          <a:bodyPr wrap="square" lIns="0" tIns="0" rIns="0" bIns="0" rtlCol="0" anchor="t">
            <a:spAutoFit/>
          </a:bodyPr>
          <a:lstStyle/>
          <a:p>
            <a:pPr algn="ctr">
              <a:lnSpc>
                <a:spcPts val="9379"/>
              </a:lnSpc>
            </a:pPr>
            <a:r>
              <a:rPr lang="en-US" sz="8800" dirty="0">
                <a:solidFill>
                  <a:srgbClr val="000000"/>
                </a:solidFill>
                <a:latin typeface="Open Sans Extra Bold"/>
              </a:rPr>
              <a:t>Creating a list of all possible combinations</a:t>
            </a:r>
          </a:p>
        </p:txBody>
      </p:sp>
      <p:sp>
        <p:nvSpPr>
          <p:cNvPr id="4" name="TextBox 3">
            <a:extLst>
              <a:ext uri="{FF2B5EF4-FFF2-40B4-BE49-F238E27FC236}">
                <a16:creationId xmlns:a16="http://schemas.microsoft.com/office/drawing/2014/main" id="{13FBD984-69D5-477C-939A-D2850283DEA2}"/>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/07</a:t>
            </a:r>
          </a:p>
        </p:txBody>
      </p:sp>
    </p:spTree>
    <p:extLst>
      <p:ext uri="{BB962C8B-B14F-4D97-AF65-F5344CB8AC3E}">
        <p14:creationId xmlns:p14="http://schemas.microsoft.com/office/powerpoint/2010/main" val="1833206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10" name="AutoShape 3">
            <a:extLst>
              <a:ext uri="{FF2B5EF4-FFF2-40B4-BE49-F238E27FC236}">
                <a16:creationId xmlns:a16="http://schemas.microsoft.com/office/drawing/2014/main" id="{D3871400-232C-AD46-B4E3-993A2B1669FE}"/>
              </a:ext>
            </a:extLst>
          </p:cNvPr>
          <p:cNvSpPr/>
          <p:nvPr/>
        </p:nvSpPr>
        <p:spPr>
          <a:xfrm>
            <a:off x="9634924" y="6696306"/>
            <a:ext cx="7510076" cy="2794615"/>
          </a:xfrm>
          <a:prstGeom prst="rect">
            <a:avLst/>
          </a:prstGeom>
          <a:solidFill>
            <a:srgbClr val="000000">
              <a:alpha val="4705"/>
            </a:srgbClr>
          </a:solidFill>
        </p:spPr>
        <p:txBody>
          <a:bodyPr/>
          <a:lstStyle/>
          <a:p>
            <a:endParaRPr lang="en-TW" dirty="0"/>
          </a:p>
        </p:txBody>
      </p:sp>
      <p:sp>
        <p:nvSpPr>
          <p:cNvPr id="2" name="AutoShape 2"/>
          <p:cNvSpPr/>
          <p:nvPr/>
        </p:nvSpPr>
        <p:spPr>
          <a:xfrm>
            <a:off x="1657873" y="2105646"/>
            <a:ext cx="7710252" cy="4590661"/>
          </a:xfrm>
          <a:prstGeom prst="rect">
            <a:avLst/>
          </a:prstGeom>
          <a:solidFill>
            <a:srgbClr val="000000">
              <a:alpha val="4705"/>
            </a:srgbClr>
          </a:solidFill>
        </p:spPr>
      </p:sp>
      <p:sp>
        <p:nvSpPr>
          <p:cNvPr id="5" name="TextBox 5"/>
          <p:cNvSpPr txBox="1"/>
          <p:nvPr/>
        </p:nvSpPr>
        <p:spPr>
          <a:xfrm>
            <a:off x="10052988" y="7415799"/>
            <a:ext cx="7092012" cy="1355628"/>
          </a:xfrm>
          <a:prstGeom prst="rect">
            <a:avLst/>
          </a:prstGeom>
        </p:spPr>
        <p:txBody>
          <a:bodyPr wrap="square" lIns="0" tIns="0" rIns="0" bIns="0" rtlCol="0" anchor="t">
            <a:spAutoFit/>
          </a:bodyPr>
          <a:lstStyle/>
          <a:p>
            <a:pPr>
              <a:lnSpc>
                <a:spcPts val="3639"/>
              </a:lnSpc>
            </a:pPr>
            <a:r>
              <a:rPr lang="en-US" sz="2599" b="1" dirty="0">
                <a:solidFill>
                  <a:srgbClr val="000000"/>
                </a:solidFill>
                <a:latin typeface="Open Sans 1 Italics"/>
              </a:rPr>
              <a:t>Formula:</a:t>
            </a:r>
          </a:p>
          <a:p>
            <a:pPr>
              <a:lnSpc>
                <a:spcPts val="3639"/>
              </a:lnSpc>
            </a:pPr>
            <a:r>
              <a:rPr lang="en-US" sz="2599" dirty="0">
                <a:solidFill>
                  <a:srgbClr val="000000"/>
                </a:solidFill>
                <a:latin typeface="Open Sans 1 Italics"/>
              </a:rPr>
              <a:t>absolute value ((male ratio of total population) -(male ratio of team))</a:t>
            </a:r>
          </a:p>
        </p:txBody>
      </p:sp>
      <p:sp>
        <p:nvSpPr>
          <p:cNvPr id="6" name="TextBox 6"/>
          <p:cNvSpPr txBox="1"/>
          <p:nvPr/>
        </p:nvSpPr>
        <p:spPr>
          <a:xfrm>
            <a:off x="2833493" y="2446553"/>
            <a:ext cx="5449297" cy="685077"/>
          </a:xfrm>
          <a:prstGeom prst="rect">
            <a:avLst/>
          </a:prstGeom>
        </p:spPr>
        <p:txBody>
          <a:bodyPr lIns="0" tIns="0" rIns="0" bIns="0" rtlCol="0" anchor="t">
            <a:spAutoFit/>
          </a:bodyPr>
          <a:lstStyle/>
          <a:p>
            <a:pPr>
              <a:lnSpc>
                <a:spcPts val="5600"/>
              </a:lnSpc>
            </a:pPr>
            <a:r>
              <a:rPr lang="en-US" sz="4000" dirty="0">
                <a:solidFill>
                  <a:srgbClr val="000000"/>
                </a:solidFill>
                <a:latin typeface="Open Sans 1 Bold"/>
              </a:rPr>
              <a:t>Constraint 1: Gender</a:t>
            </a:r>
          </a:p>
        </p:txBody>
      </p:sp>
      <p:sp>
        <p:nvSpPr>
          <p:cNvPr id="7" name="TextBox 7"/>
          <p:cNvSpPr txBox="1"/>
          <p:nvPr/>
        </p:nvSpPr>
        <p:spPr>
          <a:xfrm>
            <a:off x="10184725" y="2467926"/>
            <a:ext cx="6410474" cy="31337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 PENALTY</a:t>
            </a:r>
          </a:p>
          <a:p>
            <a:pPr algn="ctr">
              <a:lnSpc>
                <a:spcPts val="12599"/>
              </a:lnSpc>
            </a:pPr>
            <a:r>
              <a:rPr lang="en-US" sz="9000" dirty="0">
                <a:solidFill>
                  <a:srgbClr val="000000"/>
                </a:solidFill>
                <a:latin typeface="Open Sans Extra Bold"/>
              </a:rPr>
              <a:t> FUNCTION</a:t>
            </a:r>
          </a:p>
        </p:txBody>
      </p:sp>
      <p:sp>
        <p:nvSpPr>
          <p:cNvPr id="8" name="TextBox 8"/>
          <p:cNvSpPr txBox="1"/>
          <p:nvPr/>
        </p:nvSpPr>
        <p:spPr>
          <a:xfrm>
            <a:off x="2277085" y="3459527"/>
            <a:ext cx="6562115" cy="2740622"/>
          </a:xfrm>
          <a:prstGeom prst="rect">
            <a:avLst/>
          </a:prstGeom>
        </p:spPr>
        <p:txBody>
          <a:bodyPr wrap="square" lIns="0" tIns="0" rIns="0" bIns="0" rtlCol="0" anchor="t">
            <a:spAutoFit/>
          </a:bodyPr>
          <a:lstStyle/>
          <a:p>
            <a:pPr algn="just">
              <a:lnSpc>
                <a:spcPts val="3639"/>
              </a:lnSpc>
            </a:pPr>
            <a:r>
              <a:rPr lang="en-US" sz="2599" dirty="0">
                <a:solidFill>
                  <a:srgbClr val="000000"/>
                </a:solidFill>
                <a:latin typeface="Open Sans 1"/>
              </a:rPr>
              <a:t>We want to check if the gender proportion of the team is similar to the gender proportion of the population. Subtracting the absolute value of one to the other gives us a penalty score as the gender gap between ratios increases.</a:t>
            </a:r>
          </a:p>
        </p:txBody>
      </p:sp>
      <p:sp>
        <p:nvSpPr>
          <p:cNvPr id="9" name="TextBox 3">
            <a:extLst>
              <a:ext uri="{FF2B5EF4-FFF2-40B4-BE49-F238E27FC236}">
                <a16:creationId xmlns:a16="http://schemas.microsoft.com/office/drawing/2014/main" id="{DEA8A277-21C7-B345-ABA7-1BEC335ABDBE}"/>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/08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15" name="AutoShape 3">
            <a:extLst>
              <a:ext uri="{FF2B5EF4-FFF2-40B4-BE49-F238E27FC236}">
                <a16:creationId xmlns:a16="http://schemas.microsoft.com/office/drawing/2014/main" id="{25C34C1E-DBD5-CE4B-A35C-5E1060816E17}"/>
              </a:ext>
            </a:extLst>
          </p:cNvPr>
          <p:cNvSpPr/>
          <p:nvPr/>
        </p:nvSpPr>
        <p:spPr>
          <a:xfrm>
            <a:off x="9634924" y="6696306"/>
            <a:ext cx="7510076" cy="2794615"/>
          </a:xfrm>
          <a:prstGeom prst="rect">
            <a:avLst/>
          </a:prstGeom>
          <a:solidFill>
            <a:srgbClr val="000000">
              <a:alpha val="4705"/>
            </a:srgbClr>
          </a:solidFill>
        </p:spPr>
        <p:txBody>
          <a:bodyPr/>
          <a:lstStyle/>
          <a:p>
            <a:endParaRPr lang="en-TW" dirty="0"/>
          </a:p>
        </p:txBody>
      </p:sp>
      <p:sp>
        <p:nvSpPr>
          <p:cNvPr id="4" name="TextBox 4"/>
          <p:cNvSpPr txBox="1"/>
          <p:nvPr/>
        </p:nvSpPr>
        <p:spPr>
          <a:xfrm>
            <a:off x="2122099" y="3939845"/>
            <a:ext cx="6781800" cy="1817292"/>
          </a:xfrm>
          <a:prstGeom prst="rect">
            <a:avLst/>
          </a:prstGeom>
        </p:spPr>
        <p:txBody>
          <a:bodyPr wrap="square" lIns="0" tIns="0" rIns="0" bIns="0" rtlCol="0" anchor="t">
            <a:spAutoFit/>
          </a:bodyPr>
          <a:lstStyle/>
          <a:p>
            <a:pPr algn="just">
              <a:lnSpc>
                <a:spcPts val="3639"/>
              </a:lnSpc>
            </a:pPr>
            <a:r>
              <a:rPr lang="en-US" sz="2599" dirty="0">
                <a:solidFill>
                  <a:srgbClr val="000000"/>
                </a:solidFill>
                <a:latin typeface="Open Sans 1"/>
              </a:rPr>
              <a:t>The company ideally wants team members to be from different</a:t>
            </a:r>
            <a:r>
              <a:rPr lang="zh-TW" altLang="en-US" sz="2599" dirty="0">
                <a:solidFill>
                  <a:srgbClr val="000000"/>
                </a:solidFill>
                <a:latin typeface="Open Sans 1"/>
              </a:rPr>
              <a:t> </a:t>
            </a:r>
            <a:r>
              <a:rPr lang="en-US" sz="2599" dirty="0">
                <a:solidFill>
                  <a:srgbClr val="000000"/>
                </a:solidFill>
                <a:latin typeface="Open Sans 1"/>
              </a:rPr>
              <a:t>department, so we gave penalties as the department variety across the group decreases.</a:t>
            </a:r>
          </a:p>
        </p:txBody>
      </p:sp>
      <p:sp>
        <p:nvSpPr>
          <p:cNvPr id="5" name="TextBox 5"/>
          <p:cNvSpPr txBox="1"/>
          <p:nvPr/>
        </p:nvSpPr>
        <p:spPr>
          <a:xfrm>
            <a:off x="1959397" y="2705100"/>
            <a:ext cx="7976238" cy="685077"/>
          </a:xfrm>
          <a:prstGeom prst="rect">
            <a:avLst/>
          </a:prstGeom>
        </p:spPr>
        <p:txBody>
          <a:bodyPr lIns="0" tIns="0" rIns="0" bIns="0" rtlCol="0" anchor="t">
            <a:spAutoFit/>
          </a:bodyPr>
          <a:lstStyle/>
          <a:p>
            <a:pPr>
              <a:lnSpc>
                <a:spcPts val="5600"/>
              </a:lnSpc>
            </a:pPr>
            <a:r>
              <a:rPr lang="zh-TW" altLang="en-US" sz="4000" dirty="0">
                <a:solidFill>
                  <a:srgbClr val="000000"/>
                </a:solidFill>
                <a:latin typeface="Open Sans 1 Bold"/>
              </a:rPr>
              <a:t>  </a:t>
            </a:r>
            <a:r>
              <a:rPr lang="en-US" sz="4000" dirty="0">
                <a:solidFill>
                  <a:srgbClr val="000000"/>
                </a:solidFill>
                <a:latin typeface="Open Sans 1 Bold"/>
              </a:rPr>
              <a:t>Constraint 2: Department</a:t>
            </a:r>
          </a:p>
        </p:txBody>
      </p:sp>
      <p:sp>
        <p:nvSpPr>
          <p:cNvPr id="8" name="TextBox 8"/>
          <p:cNvSpPr txBox="1"/>
          <p:nvPr/>
        </p:nvSpPr>
        <p:spPr>
          <a:xfrm>
            <a:off x="10471053" y="7445472"/>
            <a:ext cx="6159073" cy="1355628"/>
          </a:xfrm>
          <a:prstGeom prst="rect">
            <a:avLst/>
          </a:prstGeom>
        </p:spPr>
        <p:txBody>
          <a:bodyPr wrap="square" lIns="0" tIns="0" rIns="0" bIns="0" rtlCol="0" anchor="t">
            <a:spAutoFit/>
          </a:bodyPr>
          <a:lstStyle/>
          <a:p>
            <a:pPr>
              <a:lnSpc>
                <a:spcPts val="3639"/>
              </a:lnSpc>
            </a:pPr>
            <a:r>
              <a:rPr lang="en-US" sz="2599" b="1" dirty="0">
                <a:solidFill>
                  <a:srgbClr val="000000"/>
                </a:solidFill>
                <a:latin typeface="Open Sans 1 Italics"/>
              </a:rPr>
              <a:t>Formula:</a:t>
            </a:r>
          </a:p>
          <a:p>
            <a:pPr>
              <a:lnSpc>
                <a:spcPts val="3639"/>
              </a:lnSpc>
            </a:pPr>
            <a:r>
              <a:rPr lang="en-US" sz="2599" dirty="0">
                <a:solidFill>
                  <a:srgbClr val="000000"/>
                </a:solidFill>
                <a:latin typeface="Open Sans 1 Italics"/>
              </a:rPr>
              <a:t>maximum team size - number of unique departments within a team</a:t>
            </a:r>
          </a:p>
        </p:txBody>
      </p:sp>
      <p:sp>
        <p:nvSpPr>
          <p:cNvPr id="9" name="TextBox 3">
            <a:extLst>
              <a:ext uri="{FF2B5EF4-FFF2-40B4-BE49-F238E27FC236}">
                <a16:creationId xmlns:a16="http://schemas.microsoft.com/office/drawing/2014/main" id="{A16BDC86-7766-F946-B13B-FFDA4AE1DDA3}"/>
              </a:ext>
            </a:extLst>
          </p:cNvPr>
          <p:cNvSpPr txBox="1"/>
          <p:nvPr/>
        </p:nvSpPr>
        <p:spPr>
          <a:xfrm>
            <a:off x="785115" y="184539"/>
            <a:ext cx="1825794" cy="1526397"/>
          </a:xfrm>
          <a:prstGeom prst="rect">
            <a:avLst/>
          </a:prstGeom>
        </p:spPr>
        <p:txBody>
          <a:bodyPr lIns="0" tIns="0" rIns="0" bIns="0" rtlCol="0" anchor="t">
            <a:spAutoFit/>
          </a:bodyPr>
          <a:lstStyle/>
          <a:p>
            <a:pPr>
              <a:lnSpc>
                <a:spcPts val="12599"/>
              </a:lnSpc>
              <a:spcBef>
                <a:spcPct val="0"/>
              </a:spcBef>
            </a:pPr>
            <a:r>
              <a:rPr lang="en-US" sz="8999" dirty="0">
                <a:solidFill>
                  <a:srgbClr val="000000"/>
                </a:solidFill>
                <a:latin typeface="Open Sans 1 Bold"/>
              </a:rPr>
              <a:t>/09</a:t>
            </a:r>
          </a:p>
        </p:txBody>
      </p:sp>
      <p:sp>
        <p:nvSpPr>
          <p:cNvPr id="14" name="AutoShape 2">
            <a:extLst>
              <a:ext uri="{FF2B5EF4-FFF2-40B4-BE49-F238E27FC236}">
                <a16:creationId xmlns:a16="http://schemas.microsoft.com/office/drawing/2014/main" id="{4183F0DF-116F-1C48-8B7A-5C2A5A869FDC}"/>
              </a:ext>
            </a:extLst>
          </p:cNvPr>
          <p:cNvSpPr/>
          <p:nvPr/>
        </p:nvSpPr>
        <p:spPr>
          <a:xfrm>
            <a:off x="1657873" y="2105646"/>
            <a:ext cx="7710252" cy="4590661"/>
          </a:xfrm>
          <a:prstGeom prst="rect">
            <a:avLst/>
          </a:prstGeom>
          <a:solidFill>
            <a:srgbClr val="000000">
              <a:alpha val="4705"/>
            </a:srgbClr>
          </a:solidFill>
        </p:spPr>
      </p:sp>
      <p:sp>
        <p:nvSpPr>
          <p:cNvPr id="16" name="TextBox 7">
            <a:extLst>
              <a:ext uri="{FF2B5EF4-FFF2-40B4-BE49-F238E27FC236}">
                <a16:creationId xmlns:a16="http://schemas.microsoft.com/office/drawing/2014/main" id="{4E5C3EF7-63A2-6D4C-8F54-941D7A078DCF}"/>
              </a:ext>
            </a:extLst>
          </p:cNvPr>
          <p:cNvSpPr txBox="1"/>
          <p:nvPr/>
        </p:nvSpPr>
        <p:spPr>
          <a:xfrm>
            <a:off x="10184725" y="2467926"/>
            <a:ext cx="6410474" cy="31337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 PENALTY</a:t>
            </a:r>
          </a:p>
          <a:p>
            <a:pPr algn="ctr">
              <a:lnSpc>
                <a:spcPts val="12599"/>
              </a:lnSpc>
            </a:pPr>
            <a:r>
              <a:rPr lang="en-US" sz="9000" dirty="0">
                <a:solidFill>
                  <a:srgbClr val="000000"/>
                </a:solidFill>
                <a:latin typeface="Open Sans Extra Bold"/>
              </a:rPr>
              <a:t> FUNCTION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TotalTime>
  <Words>1625</Words>
  <Application>Microsoft Macintosh PowerPoint</Application>
  <PresentationFormat>Custom</PresentationFormat>
  <Paragraphs>220</Paragraphs>
  <Slides>16</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Arimo</vt:lpstr>
      <vt:lpstr>Open Sans 1 Italics</vt:lpstr>
      <vt:lpstr>Open Sans Extra Bold</vt:lpstr>
      <vt:lpstr>Arial</vt:lpstr>
      <vt:lpstr>Wingdings</vt:lpstr>
      <vt:lpstr>Open Sans 1</vt:lpstr>
      <vt:lpstr>Open Sans 1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Copy of Black and White Simple Business Review Presentation</dc:title>
  <dc:creator>youssef Mrabet</dc:creator>
  <cp:lastModifiedBy>Chia Hsin Hsieh</cp:lastModifiedBy>
  <cp:revision>35</cp:revision>
  <dcterms:created xsi:type="dcterms:W3CDTF">2006-08-16T00:00:00Z</dcterms:created>
  <dcterms:modified xsi:type="dcterms:W3CDTF">2021-05-08T20:10:28Z</dcterms:modified>
  <dc:identifier>DAEaTevGffU</dc:identifier>
</cp:coreProperties>
</file>

<file path=docProps/thumbnail.jpeg>
</file>